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88" r:id="rId4"/>
    <p:sldId id="276" r:id="rId5"/>
    <p:sldId id="277" r:id="rId6"/>
    <p:sldId id="278" r:id="rId7"/>
    <p:sldId id="319" r:id="rId8"/>
    <p:sldId id="293" r:id="rId9"/>
    <p:sldId id="311" r:id="rId10"/>
    <p:sldId id="312" r:id="rId11"/>
    <p:sldId id="313" r:id="rId12"/>
    <p:sldId id="295" r:id="rId13"/>
    <p:sldId id="301" r:id="rId14"/>
    <p:sldId id="292" r:id="rId15"/>
    <p:sldId id="291" r:id="rId16"/>
    <p:sldId id="314" r:id="rId17"/>
    <p:sldId id="315" r:id="rId18"/>
    <p:sldId id="316" r:id="rId19"/>
    <p:sldId id="317" r:id="rId20"/>
    <p:sldId id="299" r:id="rId21"/>
    <p:sldId id="318" r:id="rId22"/>
    <p:sldId id="285"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27BAD-CF6A-4C4B-AE2B-E7048EBDF124}"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E7784-9725-4EB6-A0F3-4F678BAA370E}" type="slidenum">
              <a:rPr lang="en-US" smtClean="0"/>
              <a:t>‹#›</a:t>
            </a:fld>
            <a:endParaRPr lang="en-US"/>
          </a:p>
        </p:txBody>
      </p:sp>
    </p:spTree>
    <p:extLst>
      <p:ext uri="{BB962C8B-B14F-4D97-AF65-F5344CB8AC3E}">
        <p14:creationId xmlns:p14="http://schemas.microsoft.com/office/powerpoint/2010/main" val="57304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[Kelsey to start webinar, wait 2 minutes, hit record and then start introduction] </a:t>
            </a:r>
          </a:p>
          <a:p>
            <a:endParaRPr lang="en-US" dirty="0"/>
          </a:p>
          <a:p>
            <a:r>
              <a:rPr lang="en-US" dirty="0"/>
              <a:t>[Kelsey] Welcome everyone to today’s webinar covering key event details as you prepare to submit your contract for the 2026 Summit of the Americas and select your space. My name is Kelsey Kwasniak, your Exhibits &amp; Sponsorship Manager. </a:t>
            </a:r>
          </a:p>
          <a:p>
            <a:endParaRPr lang="en-US" dirty="0"/>
          </a:p>
          <a:p>
            <a:r>
              <a:rPr lang="en-US" dirty="0"/>
              <a:t>[Jessie] Hello Everyone! My name is Jessie Nork and I’m the Exhibits &amp; Sponsorship Coordinator. </a:t>
            </a:r>
          </a:p>
          <a:p>
            <a:endParaRPr lang="en-US" dirty="0"/>
          </a:p>
          <a:p>
            <a:r>
              <a:rPr lang="en-US" dirty="0"/>
              <a:t>[Team goes off camera until Kelsey re-invites to join during Q&amp;A. Kelsey continues to speak]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116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8208-74DC-33D6-59B0-8C787CDDE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A62D0-508F-118A-E5A4-9B7439469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97EAA-4147-F434-D589-9AA49C353019}"/>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504C92C-067D-6139-ED67-B234EA1EF1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859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8773-406F-DAF3-A766-94A4BB2F5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B187-5EF9-9297-C983-842238487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A5A7A-3FFF-83D5-9E6E-7E9578AF2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CB368-68CB-C8ED-80CB-898AF33C58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525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8CBC-DC4E-F621-F22A-C673EF5D6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17726-3ACE-EA89-E3A0-8833AFFB1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E92A5-2CB5-863D-886D-86D4455D9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B1AC07-0F0E-74E8-B138-F26C0BC3B6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523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1661-0709-4C45-2675-A450A3A4F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CCAA8-933A-D2F1-D6D3-1E62004CF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9BC05-A3F1-1640-A282-1DC9478FBE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63748C-6769-DFDC-C73E-AE68F7EAFD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875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08D8-0C17-4F8A-273D-CFE051D77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BDCBD-D2F0-8D54-A477-A9619DB82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D34C8-67DC-787E-5587-DB47A0E25A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A50FF-0A83-B4F3-98D2-76F0B7F4A3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18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346B8-3508-7931-06A0-500C690CB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CF3EF-5CFB-47EA-6677-71A5722D0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F2EE7-D86D-FD63-5F78-6B8009E925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2239D-9EDE-32A6-0AB5-489B48899B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25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B689-1803-F430-61E7-501B4B6B8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200D9-29CB-14EF-0975-D27F3C593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888E5-3522-6387-B3A4-36C24B0059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9D65C-AAFD-6B6B-B508-E9629FE03B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2799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E7CC-5EDE-E002-881B-CAD5161BD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F56D9-8EFE-D13F-FB0C-837B2A192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303C6-9E37-5669-FCD8-CB32B19D9D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1F2194-34EF-7271-B904-9B592672D4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9396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BDBF-3C90-789D-7B17-A74F35E21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FFA62-74F1-1693-C3C1-B51BE2829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CCB5A-B455-0B84-7658-558543C7C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11B05C-357F-AD65-0A5C-1BE3988C03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373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EC25-761C-7547-CC48-291AEC500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A9034-A292-AD0B-5F36-2AB0A7FBE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16759-161E-3F79-3C40-798D41B1A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521E4D-C9C0-938A-4ABA-5B8A00402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98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269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992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AF93-CBD5-6F20-DBF6-F115071DD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EF827-0155-744A-9255-8D21FE4B3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AEC3D-F2FA-76E0-B058-BF1976F20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A37F57-5FA9-B9EB-D99C-3D0B303974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199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983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848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1341-0D6F-09EC-FDD6-8A33F5C9E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766F5-0F02-E17E-1C9C-F6CE7DCE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78EFC-7543-15B2-D947-37047C6B7FDE}"/>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9C4CADE0-C462-AF92-2859-1F4050B900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194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A1558-8957-4391-D71C-542D366E7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777DF-A985-92DE-DF3E-39F5E5FBB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346E3-3C98-6520-61C3-DAAD45DC5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47AA4-781F-4309-052C-F7CA161C3E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172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8BDA-9566-7212-2641-B2FDF4A4B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05C46-4F6D-DDFF-7CB6-A7B10029B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F40E8-DE5E-4AA1-8F74-2A2E5D4728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EB213B-F8C3-19BF-EEDA-1A7B3E5AD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425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2341-B3CB-0507-0E3C-652258D08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83CB-E189-690E-48CC-C01EF8706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935DD-06F6-9D20-2FFD-481B434BE0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8CF46-520A-9F63-CF99-35495BEEA8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74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FDE1-A36F-0951-8C16-1278AC0E0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F1876-42A1-B722-0653-178AC945A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455F1-8309-2BE1-9687-01478F93D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FFF5EA-D577-81F9-780E-7C2B7068A2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DFB6F-061E-439C-A1D5-956AD50A0C4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676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54EB-27C2-0A99-F84F-BD1656375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826F27-EB3A-9C27-4819-75961EC92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55328-B34E-1132-7FE4-44608011DF42}"/>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CE220A14-D22C-8856-55C4-26DF00A3A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971D5-0382-09DC-D779-48877EA9B7F7}"/>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16283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ED7C-B6BC-74A4-417F-7BEAB25F8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6DFB1-C8AE-88BE-D4CB-15D124CD6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4A2EC-AEB3-33DC-1A17-10850ECC7383}"/>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24C04313-E9B7-5434-CB65-00FE7F0FB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603E5-C1B8-BD1D-CEEF-4C1DD3E5294D}"/>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308989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61E1D-9F37-D05E-D202-1DCDDE46B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11EB9-EC24-5F85-11D9-5731F68D0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01A13-F234-51EB-3254-22D29CACAB77}"/>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FEB94258-82A0-8A39-59C2-CBC0B5E48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C4268-1918-52D8-0005-0E95B3F5F321}"/>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196859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631511523"/>
      </p:ext>
    </p:extLst>
  </p:cSld>
  <p:clrMapOvr>
    <a:masterClrMapping/>
  </p:clrMapOvr>
  <p:transition spd="slow"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218138767"/>
      </p:ext>
    </p:extLst>
  </p:cSld>
  <p:clrMapOvr>
    <a:masterClrMapping/>
  </p:clrMapOvr>
  <p:transition spd="slow"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1797255833"/>
      </p:ext>
    </p:extLst>
  </p:cSld>
  <p:clrMapOvr>
    <a:masterClrMapping/>
  </p:clrMapOvr>
  <p:transition spd="slow"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3825769530"/>
      </p:ext>
    </p:extLst>
  </p:cSld>
  <p:clrMapOvr>
    <a:masterClrMapping/>
  </p:clrMapOvr>
  <p:transition spd="slow"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F54F5-90CC-4F7F-A848-E82EB910ACB1}"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136095559"/>
      </p:ext>
    </p:extLst>
  </p:cSld>
  <p:clrMapOvr>
    <a:masterClrMapping/>
  </p:clrMapOvr>
  <p:transition spd="slow"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F54F5-90CC-4F7F-A848-E82EB910ACB1}"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3867461930"/>
      </p:ext>
    </p:extLst>
  </p:cSld>
  <p:clrMapOvr>
    <a:masterClrMapping/>
  </p:clrMapOvr>
  <p:transition spd="slow"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F54F5-90CC-4F7F-A848-E82EB910ACB1}"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799076445"/>
      </p:ext>
    </p:extLst>
  </p:cSld>
  <p:clrMapOvr>
    <a:masterClrMapping/>
  </p:clrMapOvr>
  <p:transition spd="slow"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513766066"/>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D8C7-0E12-8B90-7650-0A90E3A40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6CFD3-ABF4-DBB7-C163-1A45C7828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EEE87-D1A9-4DF8-2403-715D28289D59}"/>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290AB249-0C9D-2F39-55B7-6BEFADD98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73FD7-4648-9C86-7910-702154F0F8DA}"/>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2515731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107334780"/>
      </p:ext>
    </p:extLst>
  </p:cSld>
  <p:clrMapOvr>
    <a:masterClrMapping/>
  </p:clrMapOvr>
  <p:transition spd="slow"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212244532"/>
      </p:ext>
    </p:extLst>
  </p:cSld>
  <p:clrMapOvr>
    <a:masterClrMapping/>
  </p:clrMapOvr>
  <p:transition spd="slow"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105231825"/>
      </p:ext>
    </p:extLst>
  </p:cSld>
  <p:clrMapOvr>
    <a:masterClrMapping/>
  </p:clrMapOvr>
  <p:transition spd="slow"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3653192996"/>
      </p:ext>
    </p:extLst>
  </p:cSld>
  <p:clrMapOvr>
    <a:masterClrMapping/>
  </p:clrMapOvr>
  <p:transition spd="slow"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4134805983"/>
      </p:ext>
    </p:extLst>
  </p:cSld>
  <p:clrMapOvr>
    <a:masterClrMapping/>
  </p:clrMapOvr>
  <p:transition spd="slow"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3697322113"/>
      </p:ext>
    </p:extLst>
  </p:cSld>
  <p:clrMapOvr>
    <a:masterClrMapping/>
  </p:clrMapOvr>
  <p:transition spd="slow"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749949190"/>
      </p:ext>
    </p:extLst>
  </p:cSld>
  <p:clrMapOvr>
    <a:masterClrMapping/>
  </p:clrMapOvr>
  <p:transition spd="slow"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F54F5-90CC-4F7F-A848-E82EB910ACB1}"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4126196622"/>
      </p:ext>
    </p:extLst>
  </p:cSld>
  <p:clrMapOvr>
    <a:masterClrMapping/>
  </p:clrMapOvr>
  <p:transition spd="slow"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F54F5-90CC-4F7F-A848-E82EB910ACB1}"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104375024"/>
      </p:ext>
    </p:extLst>
  </p:cSld>
  <p:clrMapOvr>
    <a:masterClrMapping/>
  </p:clrMapOvr>
  <p:transition spd="slow"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F54F5-90CC-4F7F-A848-E82EB910ACB1}"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4028655425"/>
      </p:ext>
    </p:extLst>
  </p:cSld>
  <p:clrMapOvr>
    <a:masterClrMapping/>
  </p:clrMapOvr>
  <p:transition spd="slow"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11B5-CC7C-5F7C-00F1-AE3C540D9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77C28-4D77-2D13-9828-6E2A3FA752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F1A62-8996-8A88-9A46-CE7DC9208CA9}"/>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62E25289-C717-32ED-4948-3CE2159BF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6E165-A0C3-0700-0EAA-3E2799B08A6A}"/>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768944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2949829895"/>
      </p:ext>
    </p:extLst>
  </p:cSld>
  <p:clrMapOvr>
    <a:masterClrMapping/>
  </p:clrMapOvr>
  <p:transition spd="slow"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F54F5-90CC-4F7F-A848-E82EB910ACB1}"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3463504850"/>
      </p:ext>
    </p:extLst>
  </p:cSld>
  <p:clrMapOvr>
    <a:masterClrMapping/>
  </p:clrMapOvr>
  <p:transition spd="slow"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114365171"/>
      </p:ext>
    </p:extLst>
  </p:cSld>
  <p:clrMapOvr>
    <a:masterClrMapping/>
  </p:clrMapOvr>
  <p:transition spd="slow"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F54F5-90CC-4F7F-A848-E82EB910ACB1}"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B8BD-3A3E-4093-919E-9222AD55A89A}" type="slidenum">
              <a:rPr lang="en-US" smtClean="0"/>
              <a:t>‹#›</a:t>
            </a:fld>
            <a:endParaRPr lang="en-US"/>
          </a:p>
        </p:txBody>
      </p:sp>
    </p:spTree>
    <p:extLst>
      <p:ext uri="{BB962C8B-B14F-4D97-AF65-F5344CB8AC3E}">
        <p14:creationId xmlns:p14="http://schemas.microsoft.com/office/powerpoint/2010/main" val="1667151680"/>
      </p:ext>
    </p:extLst>
  </p:cSld>
  <p:clrMapOvr>
    <a:masterClrMapping/>
  </p:clrMapOvr>
  <p:transition spd="slow"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115B-C0AF-7D46-164D-7B50BBA66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6135F-585D-D6FA-FC9C-0E1B3CD7B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3F8706-631D-B5C0-607D-C534B38E5B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9A8C8-17CB-0F08-D218-989B94F55F2C}"/>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6" name="Footer Placeholder 5">
            <a:extLst>
              <a:ext uri="{FF2B5EF4-FFF2-40B4-BE49-F238E27FC236}">
                <a16:creationId xmlns:a16="http://schemas.microsoft.com/office/drawing/2014/main" id="{BE79C31B-01E2-3780-6DDC-5ACB12D26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71EA9-4F71-1B6A-3C7F-488061534CBB}"/>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366434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2E90-CB14-5D33-6593-84E7CD7E9F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B628D-5B9E-EB61-28EC-8546CBBD0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A1147-1445-F4B0-2114-6FEB8DA393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98002-DDA1-F475-8E62-C2B05B6D3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5F3A4-04F9-AB26-9666-A8421661A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822811-B723-62B3-8836-01D4A705B697}"/>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8" name="Footer Placeholder 7">
            <a:extLst>
              <a:ext uri="{FF2B5EF4-FFF2-40B4-BE49-F238E27FC236}">
                <a16:creationId xmlns:a16="http://schemas.microsoft.com/office/drawing/2014/main" id="{3194CADF-E9AE-CA03-F525-D2D6B5B4D3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49066-E23B-7E17-DCF5-61EE99DB065F}"/>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284492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B4C4-018D-BB45-F659-D7A4BF03E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4E130-7BB4-EE16-264C-24167AA02FE2}"/>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4" name="Footer Placeholder 3">
            <a:extLst>
              <a:ext uri="{FF2B5EF4-FFF2-40B4-BE49-F238E27FC236}">
                <a16:creationId xmlns:a16="http://schemas.microsoft.com/office/drawing/2014/main" id="{AE4AE742-1FC6-8FEA-687B-A85CC36C1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33DDC-9473-234D-C899-C53168C7B2B2}"/>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166982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7F898-FDDA-317C-A681-2DDA90E24714}"/>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3" name="Footer Placeholder 2">
            <a:extLst>
              <a:ext uri="{FF2B5EF4-FFF2-40B4-BE49-F238E27FC236}">
                <a16:creationId xmlns:a16="http://schemas.microsoft.com/office/drawing/2014/main" id="{B496C288-01E2-BDF5-FA03-66D0863683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3906E-3622-5434-EB3A-8D668872457A}"/>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285764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F2CC-B128-9404-B43C-17ACC1AF6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A576D3-32F1-2A4D-5A11-F7051D96C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1D8E1-8E32-7287-0E51-ADF7CF16A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515C1-D224-D7F4-B0CA-70AC9B5F2426}"/>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6" name="Footer Placeholder 5">
            <a:extLst>
              <a:ext uri="{FF2B5EF4-FFF2-40B4-BE49-F238E27FC236}">
                <a16:creationId xmlns:a16="http://schemas.microsoft.com/office/drawing/2014/main" id="{51EE139A-D758-F5F6-86C5-0FF9641C8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C1C04-04F6-AD56-DEFC-796B1E3CA078}"/>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45384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B967-CDFB-DD87-19DC-B7DD61CB2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134CA-EFC8-2F85-5DFD-77E7851BC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D10042-0641-FD8F-9D38-8E05B9389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29999-53E9-62DD-AB33-5B6A3C2B5236}"/>
              </a:ext>
            </a:extLst>
          </p:cNvPr>
          <p:cNvSpPr>
            <a:spLocks noGrp="1"/>
          </p:cNvSpPr>
          <p:nvPr>
            <p:ph type="dt" sz="half" idx="10"/>
          </p:nvPr>
        </p:nvSpPr>
        <p:spPr/>
        <p:txBody>
          <a:bodyPr/>
          <a:lstStyle/>
          <a:p>
            <a:fld id="{B7A89713-B2CC-4732-93C5-9E38442168BF}" type="datetimeFigureOut">
              <a:rPr lang="en-US" smtClean="0"/>
              <a:t>3/19/2026</a:t>
            </a:fld>
            <a:endParaRPr lang="en-US"/>
          </a:p>
        </p:txBody>
      </p:sp>
      <p:sp>
        <p:nvSpPr>
          <p:cNvPr id="6" name="Footer Placeholder 5">
            <a:extLst>
              <a:ext uri="{FF2B5EF4-FFF2-40B4-BE49-F238E27FC236}">
                <a16:creationId xmlns:a16="http://schemas.microsoft.com/office/drawing/2014/main" id="{2117B4AC-AEF7-6C66-5749-C8F2A78A2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8510C-EF7C-4C0B-5AD3-4A17166F1E3C}"/>
              </a:ext>
            </a:extLst>
          </p:cNvPr>
          <p:cNvSpPr>
            <a:spLocks noGrp="1"/>
          </p:cNvSpPr>
          <p:nvPr>
            <p:ph type="sldNum" sz="quarter" idx="12"/>
          </p:nvPr>
        </p:nvSpPr>
        <p:spPr/>
        <p:txBody>
          <a:bodyPr/>
          <a:lstStyle/>
          <a:p>
            <a:fld id="{18297039-D4B4-415B-A4C7-756F89F28B24}" type="slidenum">
              <a:rPr lang="en-US" smtClean="0"/>
              <a:t>‹#›</a:t>
            </a:fld>
            <a:endParaRPr lang="en-US"/>
          </a:p>
        </p:txBody>
      </p:sp>
    </p:spTree>
    <p:extLst>
      <p:ext uri="{BB962C8B-B14F-4D97-AF65-F5344CB8AC3E}">
        <p14:creationId xmlns:p14="http://schemas.microsoft.com/office/powerpoint/2010/main" val="284742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233AD-BFF4-B83B-29B0-51DFCB94C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09F96-67B4-EDA8-5906-3D891A7B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F61E2-9F18-E2AE-171F-CD3FD69BE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89713-B2CC-4732-93C5-9E38442168BF}" type="datetimeFigureOut">
              <a:rPr lang="en-US" smtClean="0"/>
              <a:t>3/19/2026</a:t>
            </a:fld>
            <a:endParaRPr lang="en-US"/>
          </a:p>
        </p:txBody>
      </p:sp>
      <p:sp>
        <p:nvSpPr>
          <p:cNvPr id="5" name="Footer Placeholder 4">
            <a:extLst>
              <a:ext uri="{FF2B5EF4-FFF2-40B4-BE49-F238E27FC236}">
                <a16:creationId xmlns:a16="http://schemas.microsoft.com/office/drawing/2014/main" id="{AEFE569F-DE13-E630-7AB4-2E39E8015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1AE6A2-FB3D-7851-D461-0862EC073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297039-D4B4-415B-A4C7-756F89F28B24}" type="slidenum">
              <a:rPr lang="en-US" smtClean="0"/>
              <a:t>‹#›</a:t>
            </a:fld>
            <a:endParaRPr lang="en-US"/>
          </a:p>
        </p:txBody>
      </p:sp>
    </p:spTree>
    <p:extLst>
      <p:ext uri="{BB962C8B-B14F-4D97-AF65-F5344CB8AC3E}">
        <p14:creationId xmlns:p14="http://schemas.microsoft.com/office/powerpoint/2010/main" val="227223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F54F5-90CC-4F7F-A848-E82EB910ACB1}" type="datetimeFigureOut">
              <a:rPr lang="en-US" smtClean="0"/>
              <a:t>3/19/2026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4B8BD-3A3E-4093-919E-9222AD55A89A}" type="slidenum">
              <a:rPr lang="en-US" smtClean="0"/>
              <a:t>‹#›</a:t>
            </a:fld>
            <a:endParaRPr lang="en-US"/>
          </a:p>
        </p:txBody>
      </p:sp>
    </p:spTree>
    <p:extLst>
      <p:ext uri="{BB962C8B-B14F-4D97-AF65-F5344CB8AC3E}">
        <p14:creationId xmlns:p14="http://schemas.microsoft.com/office/powerpoint/2010/main" val="346783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F54F5-90CC-4F7F-A848-E82EB910ACB1}" type="datetimeFigureOut">
              <a:rPr lang="en-US" smtClean="0"/>
              <a:t>3/19/2026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4B8BD-3A3E-4093-919E-9222AD55A89A}" type="slidenum">
              <a:rPr lang="en-US" smtClean="0"/>
              <a:t>‹#›</a:t>
            </a:fld>
            <a:endParaRPr lang="en-US"/>
          </a:p>
        </p:txBody>
      </p:sp>
    </p:spTree>
    <p:extLst>
      <p:ext uri="{BB962C8B-B14F-4D97-AF65-F5344CB8AC3E}">
        <p14:creationId xmlns:p14="http://schemas.microsoft.com/office/powerpoint/2010/main" val="2760931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hyperlink" Target="https://summitoftheamericas.org/Schedule"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hyperlink" Target="https://summitoftheamericas.org/Registration#Golf"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mailto:exhibits@IAADFS.org" TargetMode="External"/><Relationship Id="rId5" Type="http://schemas.openxmlformats.org/officeDocument/2006/relationships/hyperlink" Target="https://www.fernoneview.com/login"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hyperlink" Target="mailto:exhibits@iaadfs.org"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hyperlink" Target="mailto:exhibits@iaadfs.org"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hyperlink" Target="mailto:exhibits@IAADFS.org"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hyperlink" Target="https://summitoftheamericas.org/Tradeshow/Exhibitor-Marketing-Kit"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summitoftheamerica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hyperlink" Target="mailto:exhibits@IAADFS.org" TargetMode="External"/><Relationship Id="rId4" Type="http://schemas.openxmlformats.org/officeDocument/2006/relationships/hyperlink" Target="mailto:kkwasniak@IAADF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hyperlink" Target="mailto:exhibits@IAADFS.org" TargetMode="External"/><Relationship Id="rId4" Type="http://schemas.openxmlformats.org/officeDocument/2006/relationships/hyperlink" Target="mailto:kkwasniak@IAADF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s://smithbucklin.expocad.com/Events/26dfs/index.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mailto:info@summitoftheamericas.org" TargetMode="External"/><Relationship Id="rId5" Type="http://schemas.openxmlformats.org/officeDocument/2006/relationships/hyperlink" Target="https://iaadfs.swoogo.com/2026summitoftheamericas/begin?ref=exh"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s://summitoftheamericas.org/Housing"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5.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4834"/>
            <a:ext cx="9144000" cy="1077140"/>
          </a:xfrm>
        </p:spPr>
        <p:txBody>
          <a:bodyPr anchor="t">
            <a:normAutofit fontScale="90000"/>
          </a:bodyPr>
          <a:lstStyle/>
          <a:p>
            <a:r>
              <a:rPr lang="en-US" dirty="0">
                <a:solidFill>
                  <a:srgbClr val="00529B"/>
                </a:solidFill>
              </a:rPr>
              <a:t>2026 Summit of the Americas Webinar #3 – Pre-Show Details</a:t>
            </a:r>
          </a:p>
        </p:txBody>
      </p:sp>
      <p:sp>
        <p:nvSpPr>
          <p:cNvPr id="3" name="Subtitle 2"/>
          <p:cNvSpPr>
            <a:spLocks noGrp="1"/>
          </p:cNvSpPr>
          <p:nvPr>
            <p:ph type="subTitle" idx="1"/>
          </p:nvPr>
        </p:nvSpPr>
        <p:spPr>
          <a:xfrm>
            <a:off x="2838450" y="3173322"/>
            <a:ext cx="6515100" cy="1655762"/>
          </a:xfrm>
        </p:spPr>
        <p:txBody>
          <a:bodyPr>
            <a:normAutofit/>
          </a:bodyPr>
          <a:lstStyle/>
          <a:p>
            <a:r>
              <a:rPr lang="en-US" sz="3600" dirty="0"/>
              <a:t>March 19, 2026 </a:t>
            </a:r>
          </a:p>
          <a:p>
            <a:endParaRPr lang="en-US" sz="3600" dirty="0"/>
          </a:p>
        </p:txBody>
      </p:sp>
      <p:pic>
        <p:nvPicPr>
          <p:cNvPr id="5" name="Picture 4">
            <a:extLst>
              <a:ext uri="{FF2B5EF4-FFF2-40B4-BE49-F238E27FC236}">
                <a16:creationId xmlns:a16="http://schemas.microsoft.com/office/drawing/2014/main" id="{9450E557-ECF2-18BA-AF46-A6E020659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0748"/>
            <a:ext cx="12192000" cy="1507253"/>
          </a:xfrm>
          <a:prstGeom prst="rect">
            <a:avLst/>
          </a:prstGeom>
        </p:spPr>
      </p:pic>
      <p:pic>
        <p:nvPicPr>
          <p:cNvPr id="6" name="Picture 5" descr="A logo on a card&#10;&#10;AI-generated content may be incorrect.">
            <a:extLst>
              <a:ext uri="{FF2B5EF4-FFF2-40B4-BE49-F238E27FC236}">
                <a16:creationId xmlns:a16="http://schemas.microsoft.com/office/drawing/2014/main" id="{73A1CACA-81E7-7540-C067-8174EF7D3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5"/>
            <a:ext cx="992604" cy="1008843"/>
          </a:xfrm>
          <a:prstGeom prst="flowChartConnector">
            <a:avLst/>
          </a:prstGeom>
          <a:ln>
            <a:noFill/>
          </a:ln>
          <a:extLst>
            <a:ext uri="{53640926-AAD7-44D8-BBD7-CCE9431645EC}">
              <a14:shadowObscured xmlns:a14="http://schemas.microsoft.com/office/drawing/2010/main"/>
            </a:ext>
          </a:extLst>
        </p:spPr>
      </p:pic>
      <p:sp>
        <p:nvSpPr>
          <p:cNvPr id="4" name="TextBox 71">
            <a:extLst>
              <a:ext uri="{FF2B5EF4-FFF2-40B4-BE49-F238E27FC236}">
                <a16:creationId xmlns:a16="http://schemas.microsoft.com/office/drawing/2014/main" id="{FDD7C010-D85B-FFAD-4F55-2098349E8DFB}"/>
              </a:ext>
            </a:extLst>
          </p:cNvPr>
          <p:cNvSpPr txBox="1"/>
          <p:nvPr/>
        </p:nvSpPr>
        <p:spPr>
          <a:xfrm>
            <a:off x="2362177" y="3814870"/>
            <a:ext cx="7467645" cy="372666"/>
          </a:xfrm>
          <a:prstGeom prst="rect">
            <a:avLst/>
          </a:prstGeom>
        </p:spPr>
        <p:txBody>
          <a:bodyPr wrap="square" lIns="0" tIns="0" rIns="0" bIns="0" rtlCol="0" anchor="t">
            <a:spAutoFit/>
          </a:bodyPr>
          <a:lstStyle/>
          <a:p>
            <a:pPr algn="ctr" defTabSz="609630">
              <a:lnSpc>
                <a:spcPts val="3080"/>
              </a:lnSpc>
            </a:pPr>
            <a:r>
              <a:rPr lang="en-US" sz="2200" dirty="0">
                <a:solidFill>
                  <a:prstClr val="black"/>
                </a:solidFill>
                <a:ea typeface="Rubik"/>
                <a:cs typeface="Rubik"/>
                <a:sym typeface="Rubik"/>
              </a:rPr>
              <a:t>Presented by Kelsey Kwasniak and Jessie Nork </a:t>
            </a:r>
          </a:p>
        </p:txBody>
      </p:sp>
    </p:spTree>
    <p:extLst>
      <p:ext uri="{BB962C8B-B14F-4D97-AF65-F5344CB8AC3E}">
        <p14:creationId xmlns:p14="http://schemas.microsoft.com/office/powerpoint/2010/main" val="36020673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7CE29-1FBB-7D2D-0BC3-E5C38987B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9C76F-F700-221F-37A7-58D4B9A2811A}"/>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Schedule Review </a:t>
            </a:r>
          </a:p>
        </p:txBody>
      </p:sp>
      <p:pic>
        <p:nvPicPr>
          <p:cNvPr id="7" name="Picture 6">
            <a:extLst>
              <a:ext uri="{FF2B5EF4-FFF2-40B4-BE49-F238E27FC236}">
                <a16:creationId xmlns:a16="http://schemas.microsoft.com/office/drawing/2014/main" id="{60118B8B-8B96-75B9-2933-AF7891E69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ABCC8FF0-57C3-221E-4D51-292B2112EE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380CE383-F84D-DD14-4C63-DCC94134B118}"/>
              </a:ext>
            </a:extLst>
          </p:cNvPr>
          <p:cNvSpPr txBox="1">
            <a:spLocks/>
          </p:cNvSpPr>
          <p:nvPr/>
        </p:nvSpPr>
        <p:spPr>
          <a:xfrm>
            <a:off x="1258824" y="1414286"/>
            <a:ext cx="8918369" cy="381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Review the full schedule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solidFill>
                  <a:prstClr val="black"/>
                </a:solidFill>
                <a:latin typeface="Calibri" panose="020F0502020204030204"/>
              </a:rPr>
              <a:t>Exhibitor Move In </a:t>
            </a:r>
          </a:p>
          <a:p>
            <a:pPr marL="1028700" lvl="1" indent="-571500" algn="l">
              <a:spcBef>
                <a:spcPts val="1000"/>
              </a:spcBef>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Note – if you</a:t>
            </a:r>
            <a:r>
              <a:rPr lang="en-US" sz="2200" dirty="0">
                <a:solidFill>
                  <a:prstClr val="black"/>
                </a:solidFill>
                <a:latin typeface="Calibri" panose="020F0502020204030204"/>
              </a:rPr>
              <a:t>r booth is on the </a:t>
            </a:r>
            <a:r>
              <a:rPr lang="en-US" sz="2200" dirty="0" err="1">
                <a:solidFill>
                  <a:prstClr val="black"/>
                </a:solidFill>
                <a:latin typeface="Calibri" panose="020F0502020204030204"/>
              </a:rPr>
              <a:t>Panzacola</a:t>
            </a:r>
            <a:r>
              <a:rPr lang="en-US" sz="2200" dirty="0">
                <a:solidFill>
                  <a:prstClr val="black"/>
                </a:solidFill>
                <a:latin typeface="Calibri" panose="020F0502020204030204"/>
              </a:rPr>
              <a:t> F side you will be able to start move in on Saturday, March 28 at 8:00 AM. </a:t>
            </a:r>
          </a:p>
          <a:p>
            <a:pPr marL="1028700" lvl="1" indent="-571500" algn="l">
              <a:spcBef>
                <a:spcPts val="1000"/>
              </a:spcBef>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Any exhibitor or EAC that tries to move in before Friday, March 27 cannot be guaranteed having access to their space or freight as Fern will be moving in and </a:t>
            </a:r>
            <a:r>
              <a:rPr lang="en-US" sz="2200" dirty="0">
                <a:solidFill>
                  <a:prstClr val="black"/>
                </a:solidFill>
                <a:latin typeface="Calibri" panose="020F0502020204030204"/>
              </a:rPr>
              <a:t>working to complete this before Friday, March 27 at 8:00 AM.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809527"/>
      </p:ext>
    </p:extLst>
  </p:cSld>
  <p:clrMapOvr>
    <a:masterClrMapping/>
  </p:clrMapOvr>
  <p:transition spd="slow"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920143-DE87-0D0B-20D8-13420EEF6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72D50-9378-E31A-AB1F-0CD5BBC24839}"/>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Networking Opportunities</a:t>
            </a:r>
          </a:p>
        </p:txBody>
      </p:sp>
      <p:pic>
        <p:nvPicPr>
          <p:cNvPr id="7" name="Picture 6">
            <a:extLst>
              <a:ext uri="{FF2B5EF4-FFF2-40B4-BE49-F238E27FC236}">
                <a16:creationId xmlns:a16="http://schemas.microsoft.com/office/drawing/2014/main" id="{19DCF19F-E3FA-0A3A-3145-A33A4D62D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F44F7B71-36E0-93A7-C471-6FB2461FE7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7348BB4D-0686-E48B-35A7-8EC616AFE926}"/>
              </a:ext>
            </a:extLst>
          </p:cNvPr>
          <p:cNvSpPr txBox="1">
            <a:spLocks/>
          </p:cNvSpPr>
          <p:nvPr/>
        </p:nvSpPr>
        <p:spPr>
          <a:xfrm>
            <a:off x="1636815" y="1414286"/>
            <a:ext cx="8918369" cy="425284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Golf –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Registration still available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DEADLINE IS TODAY!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Saturday, March 28 – 8:00 AM – 12:00 PM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Receptions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Saturday, March 28 – 6:30 PM – 8:30 PM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Sunday, March 29 – 6:30 PM – 8:00 PM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Monday, March 30 – 6:30 PM – 8:00 PM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Exhibit Hall &amp; Private Meeting Rooms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Networking Lounge – open during exhibit hours 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Panzacola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DFC78DFC-2BDE-E168-6E0A-5820FF3C7CE9}"/>
              </a:ext>
            </a:extLst>
          </p:cNvPr>
          <p:cNvPicPr>
            <a:picLocks noChangeAspect="1"/>
          </p:cNvPicPr>
          <p:nvPr/>
        </p:nvPicPr>
        <p:blipFill>
          <a:blip r:embed="rId6"/>
          <a:stretch>
            <a:fillRect/>
          </a:stretch>
        </p:blipFill>
        <p:spPr>
          <a:xfrm>
            <a:off x="2524169" y="2181454"/>
            <a:ext cx="3661996" cy="619944"/>
          </a:xfrm>
          <a:prstGeom prst="rect">
            <a:avLst/>
          </a:prstGeom>
        </p:spPr>
      </p:pic>
    </p:spTree>
    <p:extLst>
      <p:ext uri="{BB962C8B-B14F-4D97-AF65-F5344CB8AC3E}">
        <p14:creationId xmlns:p14="http://schemas.microsoft.com/office/powerpoint/2010/main" val="1369770951"/>
      </p:ext>
    </p:extLst>
  </p:cSld>
  <p:clrMapOvr>
    <a:masterClrMapping/>
  </p:clrMapOvr>
  <p:transition spd="slow"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0A21F9-8BDF-9B96-D522-E7746155D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37E4-3BB4-DD2E-4943-6DE679AC8B5A}"/>
              </a:ext>
            </a:extLst>
          </p:cNvPr>
          <p:cNvSpPr>
            <a:spLocks noGrp="1"/>
          </p:cNvSpPr>
          <p:nvPr>
            <p:ph type="ctrTitle"/>
          </p:nvPr>
        </p:nvSpPr>
        <p:spPr>
          <a:xfrm>
            <a:off x="1524000" y="459945"/>
            <a:ext cx="9144000" cy="1077140"/>
          </a:xfrm>
        </p:spPr>
        <p:txBody>
          <a:bodyPr anchor="t">
            <a:normAutofit/>
          </a:bodyPr>
          <a:lstStyle/>
          <a:p>
            <a:r>
              <a:rPr lang="en-US" sz="4400" dirty="0">
                <a:solidFill>
                  <a:srgbClr val="00529B"/>
                </a:solidFill>
              </a:rPr>
              <a:t>Booth Package Inclusions &amp; Exclusions </a:t>
            </a:r>
          </a:p>
        </p:txBody>
      </p:sp>
      <p:pic>
        <p:nvPicPr>
          <p:cNvPr id="7" name="Picture 6">
            <a:extLst>
              <a:ext uri="{FF2B5EF4-FFF2-40B4-BE49-F238E27FC236}">
                <a16:creationId xmlns:a16="http://schemas.microsoft.com/office/drawing/2014/main" id="{9DD8B32F-9BE5-C424-A432-1AA69F88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B0B4DC3A-3FD7-4EEF-1C22-FDA33AFB38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E8F4F7A1-8A26-4DD7-9075-C65CABCF4F82}"/>
              </a:ext>
            </a:extLst>
          </p:cNvPr>
          <p:cNvSpPr txBox="1">
            <a:spLocks/>
          </p:cNvSpPr>
          <p:nvPr/>
        </p:nvSpPr>
        <p:spPr>
          <a:xfrm>
            <a:off x="1636815" y="1287197"/>
            <a:ext cx="8918369" cy="381197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following is included with your booth or meeting room package: </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Raw Space – Hard Walls are required for booth spaces and must be ordered via the Exhibitor Services Manual  </a:t>
            </a:r>
          </a:p>
          <a:p>
            <a:pPr marL="1714500" lvl="3" indent="-342900" algn="l">
              <a:buFont typeface="Arial" panose="020B0604020202020204" pitchFamily="34" charset="0"/>
              <a:buChar char="•"/>
              <a:defRPr/>
            </a:pPr>
            <a:r>
              <a:rPr lang="en-US" b="1" dirty="0">
                <a:solidFill>
                  <a:prstClr val="black"/>
                </a:solidFill>
                <a:latin typeface="Calibri" panose="020F0502020204030204"/>
              </a:rPr>
              <a:t>Any exhibitor with no walls onsite will be forced to purchase through Fern at their own expense. </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Daily cleaning/vacuuming of the floor space</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Material handling fees</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Wastebasket</a:t>
            </a:r>
          </a:p>
          <a:p>
            <a:pPr marL="12573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Trash removal</a:t>
            </a:r>
          </a:p>
          <a:p>
            <a:pPr marL="1028700" marR="0" lvl="1"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 is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included with your package: </a:t>
            </a:r>
          </a:p>
          <a:p>
            <a:pPr marL="1485900" marR="0" lvl="2"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Furniture</a:t>
            </a:r>
          </a:p>
          <a:p>
            <a:pPr marL="1485900" marR="0" lvl="2"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Utilities – electrical, water, etc. </a:t>
            </a:r>
          </a:p>
          <a:p>
            <a:pPr marL="1485900" marR="0" lvl="2"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Flooring – the exhibit hall and meeting rooms are all carpeted. You may still provide or order carpeting to compliment your space. </a:t>
            </a:r>
          </a:p>
          <a:p>
            <a:pPr marL="1028700" marR="0" lvl="1"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77870"/>
      </p:ext>
    </p:extLst>
  </p:cSld>
  <p:clrMapOvr>
    <a:masterClrMapping/>
  </p:clrMapOvr>
  <p:transition spd="slow"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25DD6-4D31-B484-F5AE-7A8F7C696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BEB03-FA48-7BC3-008F-52FA730A6459}"/>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Last Minute Orders with Fern?</a:t>
            </a:r>
          </a:p>
        </p:txBody>
      </p:sp>
      <p:pic>
        <p:nvPicPr>
          <p:cNvPr id="7" name="Picture 6">
            <a:extLst>
              <a:ext uri="{FF2B5EF4-FFF2-40B4-BE49-F238E27FC236}">
                <a16:creationId xmlns:a16="http://schemas.microsoft.com/office/drawing/2014/main" id="{FEB84E7E-C51C-FC08-BF22-B18E0BBEB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AB9BCA08-878A-E9B7-50F7-FF54A5C8C0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85272B50-4029-5C72-D090-51B6FEF7427C}"/>
              </a:ext>
            </a:extLst>
          </p:cNvPr>
          <p:cNvSpPr txBox="1">
            <a:spLocks/>
          </p:cNvSpPr>
          <p:nvPr/>
        </p:nvSpPr>
        <p:spPr>
          <a:xfrm>
            <a:off x="1524000" y="1541374"/>
            <a:ext cx="8918369" cy="381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Primary contact has access to the Exhibitor Service Kit -  </a:t>
            </a: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Fern OneView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Need help accessing? Email </a:t>
            </a: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exhibits@IAADFS.org</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571811"/>
      </p:ext>
    </p:extLst>
  </p:cSld>
  <p:clrMapOvr>
    <a:masterClrMapping/>
  </p:clrMapOvr>
  <p:transition spd="slow"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9BDBF-4D8B-BB6D-2C77-98AE1CE50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CC03B-FC97-91B3-30D5-EED073B67E12}"/>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Shipping Details </a:t>
            </a:r>
          </a:p>
        </p:txBody>
      </p:sp>
      <p:pic>
        <p:nvPicPr>
          <p:cNvPr id="7" name="Picture 6">
            <a:extLst>
              <a:ext uri="{FF2B5EF4-FFF2-40B4-BE49-F238E27FC236}">
                <a16:creationId xmlns:a16="http://schemas.microsoft.com/office/drawing/2014/main" id="{3DE2FDD9-6538-00F8-DF52-EBB302923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C1930532-325C-770E-024D-121C84D599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80209E7D-3116-30A4-BBF0-D12A5BA5C609}"/>
              </a:ext>
            </a:extLst>
          </p:cNvPr>
          <p:cNvSpPr txBox="1">
            <a:spLocks/>
          </p:cNvSpPr>
          <p:nvPr/>
        </p:nvSpPr>
        <p:spPr>
          <a:xfrm>
            <a:off x="1524000" y="1541374"/>
            <a:ext cx="8918369" cy="381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REMINDER: All exhibitors should ship to the Fern Advanced Warehouse by March 25 and all freight should be labeled as follows </a:t>
            </a:r>
          </a:p>
          <a:p>
            <a:pPr fontAlgn="base"/>
            <a:r>
              <a:rPr lang="en-US" dirty="0"/>
              <a:t>{Company Name - Booth #}</a:t>
            </a:r>
          </a:p>
          <a:p>
            <a:pPr fontAlgn="base"/>
            <a:r>
              <a:rPr lang="en-US" dirty="0"/>
              <a:t>IAADFS 2026 Summit of the Americas</a:t>
            </a:r>
          </a:p>
          <a:p>
            <a:pPr fontAlgn="base"/>
            <a:r>
              <a:rPr lang="en-US" dirty="0" err="1"/>
              <a:t>TForce</a:t>
            </a:r>
            <a:r>
              <a:rPr lang="en-US" dirty="0"/>
              <a:t> c/o JM Freight</a:t>
            </a:r>
          </a:p>
          <a:p>
            <a:pPr fontAlgn="base"/>
            <a:r>
              <a:rPr lang="en-US" dirty="0"/>
              <a:t>7580 Exchange Drive</a:t>
            </a:r>
          </a:p>
          <a:p>
            <a:pPr fontAlgn="base"/>
            <a:r>
              <a:rPr lang="en-US" dirty="0"/>
              <a:t>Orlando, FL 32809</a:t>
            </a:r>
          </a:p>
          <a:p>
            <a:pPr marR="0" lvl="1" algn="l" defTabSz="914400" rtl="0" eaLnBrk="1" fontAlgn="auto" latinLnBrk="0" hangingPunct="1">
              <a:lnSpc>
                <a:spcPct val="90000"/>
              </a:lnSpc>
              <a:spcBef>
                <a:spcPts val="50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714268"/>
      </p:ext>
    </p:extLst>
  </p:cSld>
  <p:clrMapOvr>
    <a:masterClrMapping/>
  </p:clrMapOvr>
  <p:transition spd="slow"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09085A-65F5-C41B-CC4F-D824BF422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09E9D-E11B-FE33-56AD-1E9FE3446991}"/>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Shipping Details </a:t>
            </a:r>
          </a:p>
        </p:txBody>
      </p:sp>
      <p:pic>
        <p:nvPicPr>
          <p:cNvPr id="7" name="Picture 6">
            <a:extLst>
              <a:ext uri="{FF2B5EF4-FFF2-40B4-BE49-F238E27FC236}">
                <a16:creationId xmlns:a16="http://schemas.microsoft.com/office/drawing/2014/main" id="{841EB358-C8EF-2EBE-DCFD-8DF5CDC4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448F8DE3-62CE-D3A2-97B2-078C4F3AF6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11E5E520-1F6E-34A3-A6AD-25EB7B6BB468}"/>
              </a:ext>
            </a:extLst>
          </p:cNvPr>
          <p:cNvSpPr txBox="1">
            <a:spLocks/>
          </p:cNvSpPr>
          <p:nvPr/>
        </p:nvSpPr>
        <p:spPr>
          <a:xfrm>
            <a:off x="1524000" y="1541374"/>
            <a:ext cx="8918369" cy="381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temperature controlled products, this must be coordinated through Fern in advance.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solidFill>
                  <a:prstClr val="black"/>
                </a:solidFill>
                <a:latin typeface="Calibri" panose="020F0502020204030204"/>
              </a:rPr>
              <a:t>If you have been approved to drive a truck to the hotel loading docks to unload freight, note Fern controls the dock spaces and will guide your driver to an available dock. Timing may vary based on dock availability.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78128"/>
      </p:ext>
    </p:extLst>
  </p:cSld>
  <p:clrMapOvr>
    <a:masterClrMapping/>
  </p:clrMapOvr>
  <p:transition spd="slow" advTm="5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4F129-AAA0-42CD-BA7F-346ADBDC8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6B515-5B16-9C29-EF0E-33994AF9A84D}"/>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Exhibitor Appointed Contractors</a:t>
            </a:r>
          </a:p>
        </p:txBody>
      </p:sp>
      <p:pic>
        <p:nvPicPr>
          <p:cNvPr id="7" name="Picture 6">
            <a:extLst>
              <a:ext uri="{FF2B5EF4-FFF2-40B4-BE49-F238E27FC236}">
                <a16:creationId xmlns:a16="http://schemas.microsoft.com/office/drawing/2014/main" id="{7A93CC8C-10CF-AC7C-7383-64FBE60E6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5EA714FA-7A8F-D192-7D93-69909FE255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1BC43D5C-A8B8-09D1-EA4C-19E46814E852}"/>
              </a:ext>
            </a:extLst>
          </p:cNvPr>
          <p:cNvSpPr txBox="1">
            <a:spLocks/>
          </p:cNvSpPr>
          <p:nvPr/>
        </p:nvSpPr>
        <p:spPr>
          <a:xfrm>
            <a:off x="1524000" y="1541374"/>
            <a:ext cx="8918369" cy="381197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If you are having another company besides Fern install/dismantle your booth onsite, you must submit an EAC form and certificate of insurance to Show Management, </a:t>
            </a: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exhibits@iaadfs.org</a:t>
            </a: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 otherwise they will not be allowed within the event </a:t>
            </a:r>
            <a:r>
              <a:rPr kumimoji="0" lang="en-US" sz="2900" b="0" i="0" u="none" strike="noStrike" kern="1200" cap="none" spc="0" normalizeH="0" baseline="0" noProof="0" dirty="0" err="1">
                <a:ln>
                  <a:noFill/>
                </a:ln>
                <a:solidFill>
                  <a:prstClr val="black"/>
                </a:solidFill>
                <a:effectLst/>
                <a:uLnTx/>
                <a:uFillTx/>
                <a:latin typeface="Calibri" panose="020F0502020204030204"/>
                <a:ea typeface="+mn-ea"/>
                <a:cs typeface="+mn-cs"/>
              </a:rPr>
              <a:t>spac</a:t>
            </a:r>
            <a:r>
              <a:rPr lang="en-US" sz="2900" dirty="0">
                <a:solidFill>
                  <a:prstClr val="black"/>
                </a:solidFill>
                <a:latin typeface="Calibri" panose="020F0502020204030204"/>
              </a:rPr>
              <a:t>e.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solidFill>
                  <a:prstClr val="black"/>
                </a:solidFill>
                <a:latin typeface="Calibri" panose="020F0502020204030204"/>
              </a:rPr>
              <a:t>EACs and exhibitors cannot access the event space before Friday, March 27 at 8:00 AM. On Friday, EACs will all be given wristbands to enter the space. Exhibitors will be expected to pick-up their staff badges to access the event space for move-in.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987347"/>
      </p:ext>
    </p:extLst>
  </p:cSld>
  <p:clrMapOvr>
    <a:masterClrMapping/>
  </p:clrMapOvr>
  <p:transition spd="slow" advTm="5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CFC883-D1F8-6322-7000-FB630C906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8EFCE-2186-4073-F6D5-A15A1F184EFC}"/>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Alcohol Sampling Reminder</a:t>
            </a:r>
          </a:p>
        </p:txBody>
      </p:sp>
      <p:pic>
        <p:nvPicPr>
          <p:cNvPr id="7" name="Picture 6">
            <a:extLst>
              <a:ext uri="{FF2B5EF4-FFF2-40B4-BE49-F238E27FC236}">
                <a16:creationId xmlns:a16="http://schemas.microsoft.com/office/drawing/2014/main" id="{A9705F46-B9D4-9FB3-E759-751A90B71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FF064718-4620-F00F-B333-0602D77791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333697FB-DBD7-B76F-98A2-E7E434B5660A}"/>
              </a:ext>
            </a:extLst>
          </p:cNvPr>
          <p:cNvSpPr txBox="1">
            <a:spLocks/>
          </p:cNvSpPr>
          <p:nvPr/>
        </p:nvSpPr>
        <p:spPr>
          <a:xfrm>
            <a:off x="1524000" y="1541374"/>
            <a:ext cx="8918369" cy="3811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REMINDER: if your primary product is alcohol, a bartender must be secured in advance to serve your product. No onsite bartenders can be provided last minute.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solidFill>
                  <a:prstClr val="black"/>
                </a:solidFill>
                <a:latin typeface="Calibri" panose="020F0502020204030204"/>
              </a:rPr>
              <a:t>Any questions? Email </a:t>
            </a:r>
            <a:r>
              <a:rPr lang="en-US" sz="2900" dirty="0">
                <a:solidFill>
                  <a:prstClr val="black"/>
                </a:solidFill>
                <a:latin typeface="Calibri" panose="020F0502020204030204"/>
                <a:hlinkClick r:id="rId5"/>
              </a:rPr>
              <a:t>exhibits@iaadfs.org</a:t>
            </a:r>
            <a:r>
              <a:rPr lang="en-US" sz="2900" dirty="0">
                <a:solidFill>
                  <a:prstClr val="black"/>
                </a:solidFill>
                <a:latin typeface="Calibri" panose="020F0502020204030204"/>
              </a:rPr>
              <a:t> </a:t>
            </a:r>
            <a:endPar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45920"/>
      </p:ext>
    </p:extLst>
  </p:cSld>
  <p:clrMapOvr>
    <a:masterClrMapping/>
  </p:clrMapOvr>
  <p:transition spd="slow" advTm="5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D1492-51DC-A2AD-AA81-DDBA63EA6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8AF77-7747-E98A-6C58-7FDB1616E197}"/>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Attendee Lists</a:t>
            </a:r>
          </a:p>
        </p:txBody>
      </p:sp>
      <p:pic>
        <p:nvPicPr>
          <p:cNvPr id="7" name="Picture 6">
            <a:extLst>
              <a:ext uri="{FF2B5EF4-FFF2-40B4-BE49-F238E27FC236}">
                <a16:creationId xmlns:a16="http://schemas.microsoft.com/office/drawing/2014/main" id="{6BFF6B51-5EA5-2DBB-4870-32B025F4B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41E03B5B-4791-84AD-8D91-4089399FA7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8187387C-1AAD-8423-FD25-154106190639}"/>
              </a:ext>
            </a:extLst>
          </p:cNvPr>
          <p:cNvSpPr txBox="1">
            <a:spLocks/>
          </p:cNvSpPr>
          <p:nvPr/>
        </p:nvSpPr>
        <p:spPr>
          <a:xfrm>
            <a:off x="786384" y="1208087"/>
            <a:ext cx="10259567" cy="41452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All primary contacts received the first Pre-Show Attendee List on Friday, January 30. </a:t>
            </a:r>
          </a:p>
          <a:p>
            <a:pPr marL="571500" lvl="0" indent="-571500" algn="l">
              <a:buFont typeface="Arial" panose="020B0604020202020204" pitchFamily="34" charset="0"/>
              <a:buChar char="•"/>
            </a:pPr>
            <a:r>
              <a:rPr lang="en-US" sz="3000" dirty="0">
                <a:solidFill>
                  <a:prstClr val="black"/>
                </a:solidFill>
              </a:rPr>
              <a:t>All primary contacts received the </a:t>
            </a:r>
            <a:r>
              <a:rPr lang="en-US" sz="3000" dirty="0">
                <a:solidFill>
                  <a:prstClr val="black"/>
                </a:solidFill>
                <a:latin typeface="Calibri" panose="020F0502020204030204"/>
              </a:rPr>
              <a:t>f</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inal</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Pre-Show Attendee List </a:t>
            </a:r>
            <a:r>
              <a:rPr lang="en-US" sz="3000" dirty="0">
                <a:solidFill>
                  <a:prstClr val="black"/>
                </a:solidFill>
                <a:latin typeface="Calibri" panose="020F0502020204030204"/>
              </a:rPr>
              <a:t>on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March 13 </a:t>
            </a:r>
          </a:p>
          <a:p>
            <a:pPr marL="1028700" lvl="1" indent="-571500" algn="l">
              <a:buFont typeface="Arial" panose="020B0604020202020204" pitchFamily="34" charset="0"/>
              <a:buChar char="•"/>
            </a:pPr>
            <a:r>
              <a:rPr lang="en-US" sz="2600" dirty="0">
                <a:solidFill>
                  <a:prstClr val="black"/>
                </a:solidFill>
              </a:rPr>
              <a:t>If you did not receive, please contact </a:t>
            </a:r>
            <a:r>
              <a:rPr lang="en-US" sz="2600" dirty="0">
                <a:solidFill>
                  <a:prstClr val="black"/>
                </a:solidFill>
                <a:hlinkClick r:id="rId5"/>
              </a:rPr>
              <a:t>exhibits@IAADFS.org</a:t>
            </a:r>
            <a:r>
              <a:rPr lang="en-US" sz="2600" dirty="0">
                <a:solidFill>
                  <a:prstClr val="black"/>
                </a:solidFill>
              </a:rPr>
              <a:t>.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Post-Show Attendee List – 1-2 weeks post-event </a:t>
            </a:r>
          </a:p>
          <a:p>
            <a:pPr marR="0" lvl="0" algn="l" defTabSz="914400" rtl="0" eaLnBrk="1" fontAlgn="auto" latinLnBrk="0" hangingPunct="1">
              <a:lnSpc>
                <a:spcPct val="90000"/>
              </a:lnSpc>
              <a:spcBef>
                <a:spcPts val="10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Note -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lists ONLY include attendees that opted-in to receive communications per IAADFS Privacy Policy &amp; GDPR regulations.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996626"/>
      </p:ext>
    </p:extLst>
  </p:cSld>
  <p:clrMapOvr>
    <a:masterClrMapping/>
  </p:clrMapOvr>
  <p:transition spd="slow" advTm="5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E3FAFC-EF8C-18C7-4906-F2F266695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E5265-B1FB-6A88-13BA-BB688E637B87}"/>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Promote your Presence! </a:t>
            </a:r>
          </a:p>
        </p:txBody>
      </p:sp>
      <p:pic>
        <p:nvPicPr>
          <p:cNvPr id="7" name="Picture 6">
            <a:extLst>
              <a:ext uri="{FF2B5EF4-FFF2-40B4-BE49-F238E27FC236}">
                <a16:creationId xmlns:a16="http://schemas.microsoft.com/office/drawing/2014/main" id="{C06694DA-7FBD-701C-0E6E-A5478A4C0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EA6BD9BD-9C06-5A25-981F-EF7E32E2BD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6814A874-3EFF-F324-E1D9-C913B5484E49}"/>
              </a:ext>
            </a:extLst>
          </p:cNvPr>
          <p:cNvSpPr txBox="1">
            <a:spLocks/>
          </p:cNvSpPr>
          <p:nvPr/>
        </p:nvSpPr>
        <p:spPr>
          <a:xfrm>
            <a:off x="1348251" y="1832287"/>
            <a:ext cx="10259567" cy="4145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Don’t forget to highlight your attendance at the 2026 Summit using our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Exhibitor Marketing Kit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74035"/>
      </p:ext>
    </p:extLst>
  </p:cSld>
  <p:clrMapOvr>
    <a:masterClrMapping/>
  </p:clrMapOvr>
  <p:transition spd="slow"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Webinar Housekeeping Notes</a:t>
            </a:r>
          </a:p>
        </p:txBody>
      </p:sp>
      <p:pic>
        <p:nvPicPr>
          <p:cNvPr id="7" name="Picture 6">
            <a:extLst>
              <a:ext uri="{FF2B5EF4-FFF2-40B4-BE49-F238E27FC236}">
                <a16:creationId xmlns:a16="http://schemas.microsoft.com/office/drawing/2014/main" id="{7F0179BE-5CC4-651E-1358-9287E767A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sp>
        <p:nvSpPr>
          <p:cNvPr id="9" name="Subtitle 2">
            <a:extLst>
              <a:ext uri="{FF2B5EF4-FFF2-40B4-BE49-F238E27FC236}">
                <a16:creationId xmlns:a16="http://schemas.microsoft.com/office/drawing/2014/main" id="{0CDD63A4-7B77-65F3-E21A-48C688DCD450}"/>
              </a:ext>
            </a:extLst>
          </p:cNvPr>
          <p:cNvSpPr txBox="1">
            <a:spLocks/>
          </p:cNvSpPr>
          <p:nvPr/>
        </p:nvSpPr>
        <p:spPr>
          <a:xfrm>
            <a:off x="190007" y="1441576"/>
            <a:ext cx="8253350" cy="29641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Reminder: All attendees can see our team as hosts but we cannot see you.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ask a question, please type these in the Q&amp;A feature located in your Zoom toolbar.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webinar is being recorded and will be posted on our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2026 Summit of the Americas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website under our Exhibit/Sponsor page. </a:t>
            </a:r>
          </a:p>
        </p:txBody>
      </p:sp>
      <p:pic>
        <p:nvPicPr>
          <p:cNvPr id="10" name="Picture 9" descr="A logo on a card&#10;&#10;AI-generated content may be incorrect.">
            <a:extLst>
              <a:ext uri="{FF2B5EF4-FFF2-40B4-BE49-F238E27FC236}">
                <a16:creationId xmlns:a16="http://schemas.microsoft.com/office/drawing/2014/main" id="{B9E46684-0A16-AB66-FC7F-50DCB6548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pic>
        <p:nvPicPr>
          <p:cNvPr id="1026" name="Picture 2" descr="New “Q&amp;A” Feature for Meetings – The VCU Zoom Blog">
            <a:extLst>
              <a:ext uri="{FF2B5EF4-FFF2-40B4-BE49-F238E27FC236}">
                <a16:creationId xmlns:a16="http://schemas.microsoft.com/office/drawing/2014/main" id="{1016D2BF-77E2-A3D4-0622-BDBE924AC3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255" y="1632358"/>
            <a:ext cx="3725945" cy="12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54494"/>
      </p:ext>
    </p:extLst>
  </p:cSld>
  <p:clrMapOvr>
    <a:masterClrMapping/>
  </p:clrMapOvr>
  <p:transition spd="slow" advTm="5000">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4ED2C-C707-DF58-0397-FFEC2D357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9F9FF-84FC-378D-30DF-99DDE85C4E9B}"/>
              </a:ext>
            </a:extLst>
          </p:cNvPr>
          <p:cNvSpPr>
            <a:spLocks noGrp="1"/>
          </p:cNvSpPr>
          <p:nvPr>
            <p:ph type="ctrTitle"/>
          </p:nvPr>
        </p:nvSpPr>
        <p:spPr>
          <a:xfrm>
            <a:off x="1524000" y="356236"/>
            <a:ext cx="9144000" cy="1077140"/>
          </a:xfrm>
        </p:spPr>
        <p:txBody>
          <a:bodyPr anchor="t">
            <a:normAutofit/>
          </a:bodyPr>
          <a:lstStyle/>
          <a:p>
            <a:r>
              <a:rPr lang="en-US" sz="4400" dirty="0">
                <a:solidFill>
                  <a:srgbClr val="00529B"/>
                </a:solidFill>
              </a:rPr>
              <a:t>LIVE Q&amp;A With Our Team</a:t>
            </a:r>
          </a:p>
        </p:txBody>
      </p:sp>
      <p:pic>
        <p:nvPicPr>
          <p:cNvPr id="7" name="Picture 6">
            <a:extLst>
              <a:ext uri="{FF2B5EF4-FFF2-40B4-BE49-F238E27FC236}">
                <a16:creationId xmlns:a16="http://schemas.microsoft.com/office/drawing/2014/main" id="{15FCECB6-17FB-4B60-0C43-CAC07F702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sp>
        <p:nvSpPr>
          <p:cNvPr id="9" name="Subtitle 2">
            <a:extLst>
              <a:ext uri="{FF2B5EF4-FFF2-40B4-BE49-F238E27FC236}">
                <a16:creationId xmlns:a16="http://schemas.microsoft.com/office/drawing/2014/main" id="{13A5ED6F-5D5F-6D4C-AE8F-2E260DEA6AD9}"/>
              </a:ext>
            </a:extLst>
          </p:cNvPr>
          <p:cNvSpPr txBox="1">
            <a:spLocks/>
          </p:cNvSpPr>
          <p:nvPr/>
        </p:nvSpPr>
        <p:spPr>
          <a:xfrm>
            <a:off x="0" y="1575287"/>
            <a:ext cx="65151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Kelsey Kwasniak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Exhibits &amp; Sponsorship Manager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+1-312-673-5387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kkwasniak@IAADFS.org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exhibits@IAADFS.org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descr="A logo on a card&#10;&#10;AI-generated content may be incorrect.">
            <a:extLst>
              <a:ext uri="{FF2B5EF4-FFF2-40B4-BE49-F238E27FC236}">
                <a16:creationId xmlns:a16="http://schemas.microsoft.com/office/drawing/2014/main" id="{A8CA96C7-62B5-1A72-BEC6-52F1111D6D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81DF6ACA-FA1C-34CB-DA12-4E9742E162AE}"/>
              </a:ext>
            </a:extLst>
          </p:cNvPr>
          <p:cNvSpPr txBox="1">
            <a:spLocks/>
          </p:cNvSpPr>
          <p:nvPr/>
        </p:nvSpPr>
        <p:spPr>
          <a:xfrm>
            <a:off x="4781550" y="1631327"/>
            <a:ext cx="6515100" cy="16557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Jessie Nork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Exhibits &amp; Sponsorship Coordinator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+1-312-673-4801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jnork@IAADFS.org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exhibits@IAADFS.org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599081"/>
      </p:ext>
    </p:extLst>
  </p:cSld>
  <p:clrMapOvr>
    <a:masterClrMapping/>
  </p:clrMapOvr>
  <p:transition spd="slow" advTm="500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A40DF-3369-0B8A-1A80-70DA8E54C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E39DE-6422-F1C0-152F-4986849EC2BB}"/>
              </a:ext>
            </a:extLst>
          </p:cNvPr>
          <p:cNvSpPr>
            <a:spLocks noGrp="1"/>
          </p:cNvSpPr>
          <p:nvPr>
            <p:ph type="ctrTitle"/>
          </p:nvPr>
        </p:nvSpPr>
        <p:spPr>
          <a:xfrm>
            <a:off x="1524000" y="356236"/>
            <a:ext cx="9144000" cy="1077140"/>
          </a:xfrm>
        </p:spPr>
        <p:txBody>
          <a:bodyPr anchor="t">
            <a:normAutofit/>
          </a:bodyPr>
          <a:lstStyle/>
          <a:p>
            <a:r>
              <a:rPr lang="en-US" sz="4400" dirty="0">
                <a:solidFill>
                  <a:srgbClr val="00529B"/>
                </a:solidFill>
              </a:rPr>
              <a:t>Thank you! </a:t>
            </a:r>
          </a:p>
        </p:txBody>
      </p:sp>
      <p:pic>
        <p:nvPicPr>
          <p:cNvPr id="7" name="Picture 6">
            <a:extLst>
              <a:ext uri="{FF2B5EF4-FFF2-40B4-BE49-F238E27FC236}">
                <a16:creationId xmlns:a16="http://schemas.microsoft.com/office/drawing/2014/main" id="{FBCBDCC4-789F-A48D-1657-3359DC1C9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sp>
        <p:nvSpPr>
          <p:cNvPr id="9" name="Subtitle 2">
            <a:extLst>
              <a:ext uri="{FF2B5EF4-FFF2-40B4-BE49-F238E27FC236}">
                <a16:creationId xmlns:a16="http://schemas.microsoft.com/office/drawing/2014/main" id="{ADC54CD4-A562-260D-8E37-A9B54A5EC305}"/>
              </a:ext>
            </a:extLst>
          </p:cNvPr>
          <p:cNvSpPr txBox="1">
            <a:spLocks/>
          </p:cNvSpPr>
          <p:nvPr/>
        </p:nvSpPr>
        <p:spPr>
          <a:xfrm>
            <a:off x="0" y="1575287"/>
            <a:ext cx="65151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Kelsey Kwasniak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Exhibits &amp; Sponsorship Manager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+1-312-673-5387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kkwasniak@IAADFS.org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exhibits@IAADFS.org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descr="A logo on a card&#10;&#10;AI-generated content may be incorrect.">
            <a:extLst>
              <a:ext uri="{FF2B5EF4-FFF2-40B4-BE49-F238E27FC236}">
                <a16:creationId xmlns:a16="http://schemas.microsoft.com/office/drawing/2014/main" id="{2B08DE86-8011-8FFF-2023-1248F281E3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62A3E5DA-4FEF-FF6F-49B3-25E6F5C7AD57}"/>
              </a:ext>
            </a:extLst>
          </p:cNvPr>
          <p:cNvSpPr txBox="1">
            <a:spLocks/>
          </p:cNvSpPr>
          <p:nvPr/>
        </p:nvSpPr>
        <p:spPr>
          <a:xfrm>
            <a:off x="4781550" y="1631327"/>
            <a:ext cx="6515100" cy="16557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Jessie Nork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Exhibits &amp; Sponsorship Coordinator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+1-312-673-4801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jnork@IAADFS.org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exhibits@IAADFS.org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904927"/>
      </p:ext>
    </p:extLst>
  </p:cSld>
  <p:clrMapOvr>
    <a:masterClrMapping/>
  </p:clrMapOvr>
  <p:transition spd="slow"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9DAF70-3086-CE7F-7485-7070D620B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25340-54AB-4C65-F5A1-EB3B7C76D4DB}"/>
              </a:ext>
            </a:extLst>
          </p:cNvPr>
          <p:cNvSpPr>
            <a:spLocks noGrp="1"/>
          </p:cNvSpPr>
          <p:nvPr>
            <p:ph type="ctrTitle"/>
          </p:nvPr>
        </p:nvSpPr>
        <p:spPr>
          <a:xfrm>
            <a:off x="1524000" y="82969"/>
            <a:ext cx="9144000" cy="1077140"/>
          </a:xfrm>
        </p:spPr>
        <p:txBody>
          <a:bodyPr anchor="t">
            <a:normAutofit/>
          </a:bodyPr>
          <a:lstStyle/>
          <a:p>
            <a:r>
              <a:rPr lang="en-US" sz="4400" dirty="0">
                <a:solidFill>
                  <a:srgbClr val="00529B"/>
                </a:solidFill>
              </a:rPr>
              <a:t>Agenda </a:t>
            </a:r>
          </a:p>
        </p:txBody>
      </p:sp>
      <p:pic>
        <p:nvPicPr>
          <p:cNvPr id="7" name="Picture 6">
            <a:extLst>
              <a:ext uri="{FF2B5EF4-FFF2-40B4-BE49-F238E27FC236}">
                <a16:creationId xmlns:a16="http://schemas.microsoft.com/office/drawing/2014/main" id="{256109FE-388B-FE60-73AB-9A50B163C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sp>
        <p:nvSpPr>
          <p:cNvPr id="9" name="Subtitle 2">
            <a:extLst>
              <a:ext uri="{FF2B5EF4-FFF2-40B4-BE49-F238E27FC236}">
                <a16:creationId xmlns:a16="http://schemas.microsoft.com/office/drawing/2014/main" id="{5E32AF05-65CD-13A9-326F-196176940012}"/>
              </a:ext>
            </a:extLst>
          </p:cNvPr>
          <p:cNvSpPr txBox="1">
            <a:spLocks/>
          </p:cNvSpPr>
          <p:nvPr/>
        </p:nvSpPr>
        <p:spPr>
          <a:xfrm>
            <a:off x="1152144" y="804672"/>
            <a:ext cx="8460222" cy="4294505"/>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Dates &amp; Location / Review of Event Space </a:t>
            </a:r>
          </a:p>
          <a:p>
            <a:pPr marL="571500" indent="-571500" algn="l">
              <a:buFont typeface="Arial" panose="020B0604020202020204" pitchFamily="34" charset="0"/>
              <a:buChar char="•"/>
              <a:defRPr/>
            </a:pPr>
            <a:r>
              <a:rPr lang="en-US" sz="3000" dirty="0">
                <a:solidFill>
                  <a:prstClr val="black"/>
                </a:solidFill>
              </a:rPr>
              <a:t>Registration &amp; Housing Details</a:t>
            </a:r>
          </a:p>
          <a:p>
            <a:pPr marL="571500" indent="-571500" algn="l">
              <a:buFont typeface="Arial" panose="020B0604020202020204" pitchFamily="34" charset="0"/>
              <a:buChar char="•"/>
              <a:defRPr/>
            </a:pPr>
            <a:r>
              <a:rPr lang="en-US" sz="3000" dirty="0">
                <a:solidFill>
                  <a:prstClr val="black"/>
                </a:solidFill>
              </a:rPr>
              <a:t>Wi-Fi &amp; Mobile App Information</a:t>
            </a:r>
          </a:p>
          <a:p>
            <a:pPr marL="571500" indent="-571500" algn="l">
              <a:buFont typeface="Arial" panose="020B0604020202020204" pitchFamily="34" charset="0"/>
              <a:buChar char="•"/>
              <a:defRPr/>
            </a:pPr>
            <a:r>
              <a:rPr lang="en-US" sz="3000" dirty="0">
                <a:solidFill>
                  <a:prstClr val="black"/>
                </a:solidFill>
              </a:rPr>
              <a:t>Schedule Review</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Networking Opportunities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Booth Package Inclusions/Exclusions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Calibri" panose="020F0502020204030204"/>
              </a:rPr>
              <a:t>Placing Last Minute Orders with Fern</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Calibri" panose="020F0502020204030204"/>
              </a:rPr>
              <a:t>Shipping – Remember to ship to Advanced Warehouse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Calibri" panose="020F0502020204030204"/>
              </a:rPr>
              <a:t>EAC Notice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Calibri" panose="020F0502020204030204"/>
              </a:rPr>
              <a:t>Alcohol Sampling Reminder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Attendee List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Marketing Kit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LIVE Q&amp;A with our team</a:t>
            </a:r>
          </a:p>
          <a:p>
            <a:pPr marL="571500" marR="0" lvl="0" indent="-5715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logo on a card&#10;&#10;AI-generated content may be incorrect.">
            <a:extLst>
              <a:ext uri="{FF2B5EF4-FFF2-40B4-BE49-F238E27FC236}">
                <a16:creationId xmlns:a16="http://schemas.microsoft.com/office/drawing/2014/main" id="{39E0D35C-1269-60E5-4700-1181D32EE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5925300"/>
      </p:ext>
    </p:extLst>
  </p:cSld>
  <p:clrMapOvr>
    <a:masterClrMapping/>
  </p:clrMapOvr>
  <p:transition spd="slow" advTm="5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1F9F4E-819D-C5E7-71F2-3BA128EA1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754DF-6B16-E946-9F13-33123414D728}"/>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Dates &amp; Location </a:t>
            </a:r>
          </a:p>
        </p:txBody>
      </p:sp>
      <p:pic>
        <p:nvPicPr>
          <p:cNvPr id="7" name="Picture 6">
            <a:extLst>
              <a:ext uri="{FF2B5EF4-FFF2-40B4-BE49-F238E27FC236}">
                <a16:creationId xmlns:a16="http://schemas.microsoft.com/office/drawing/2014/main" id="{9C2C7672-F285-24DA-6C69-8014B87EC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EDB532F5-5E28-A1F3-CCD9-F0180BDCF5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CE2934CE-19B4-A791-76FB-DFF093BE2674}"/>
              </a:ext>
            </a:extLst>
          </p:cNvPr>
          <p:cNvSpPr txBox="1">
            <a:spLocks/>
          </p:cNvSpPr>
          <p:nvPr/>
        </p:nvSpPr>
        <p:spPr>
          <a:xfrm>
            <a:off x="1636815" y="1287197"/>
            <a:ext cx="8918369" cy="381197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Show Dates – March 28 – 31, 2026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Location – Rosen Shingle Creek Resort, Orlando, FL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Primary Event Space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err="1">
                <a:ln>
                  <a:noFill/>
                </a:ln>
                <a:solidFill>
                  <a:prstClr val="black"/>
                </a:solidFill>
                <a:effectLst/>
                <a:uLnTx/>
                <a:uFillTx/>
                <a:latin typeface="Calibri" panose="020F0502020204030204"/>
                <a:ea typeface="+mn-ea"/>
                <a:cs typeface="+mn-cs"/>
              </a:rPr>
              <a:t>Panzacola</a:t>
            </a: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 F – General Session &amp; Networking Lounge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Panzacola</a:t>
            </a: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G/H – Exhibit Hall </a:t>
            </a: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Suwannee Rooms – Private Meeting Rooms</a:t>
            </a: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Fern Service Desk – located near the registration desk outside </a:t>
            </a:r>
            <a:r>
              <a:rPr kumimoji="0" lang="en-US" sz="3300" b="0" i="0" u="none" strike="noStrike" kern="1200" cap="none" spc="0" normalizeH="0" baseline="0" noProof="0" dirty="0" err="1">
                <a:ln>
                  <a:noFill/>
                </a:ln>
                <a:solidFill>
                  <a:prstClr val="black"/>
                </a:solidFill>
                <a:effectLst/>
                <a:uLnTx/>
                <a:uFillTx/>
                <a:latin typeface="Calibri" panose="020F0502020204030204"/>
                <a:ea typeface="+mn-ea"/>
                <a:cs typeface="+mn-cs"/>
              </a:rPr>
              <a:t>Panzacola</a:t>
            </a: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 G/H </a:t>
            </a:r>
          </a:p>
          <a:p>
            <a:pPr marR="0" lvl="1" algn="l" defTabSz="914400" rtl="0" eaLnBrk="1" fontAlgn="auto" latinLnBrk="0" hangingPunct="1">
              <a:lnSpc>
                <a:spcPct val="90000"/>
              </a:lnSpc>
              <a:spcBef>
                <a:spcPts val="50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380187"/>
      </p:ext>
    </p:extLst>
  </p:cSld>
  <p:clrMapOvr>
    <a:masterClrMapping/>
  </p:clrMapOvr>
  <p:transition spd="slow"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23499-E76A-C90F-EC6A-1BF25B3B0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8EDA1-A1AE-0D98-E9CB-684195435B3D}"/>
              </a:ext>
            </a:extLst>
          </p:cNvPr>
          <p:cNvSpPr>
            <a:spLocks noGrp="1"/>
          </p:cNvSpPr>
          <p:nvPr>
            <p:ph type="ctrTitle"/>
          </p:nvPr>
        </p:nvSpPr>
        <p:spPr>
          <a:xfrm>
            <a:off x="1524000" y="523831"/>
            <a:ext cx="9144000" cy="1077140"/>
          </a:xfrm>
        </p:spPr>
        <p:txBody>
          <a:bodyPr anchor="t">
            <a:normAutofit/>
          </a:bodyPr>
          <a:lstStyle/>
          <a:p>
            <a:r>
              <a:rPr lang="en-US" sz="4400" dirty="0">
                <a:solidFill>
                  <a:srgbClr val="00529B"/>
                </a:solidFill>
              </a:rPr>
              <a:t>Event Map </a:t>
            </a:r>
          </a:p>
        </p:txBody>
      </p:sp>
      <p:pic>
        <p:nvPicPr>
          <p:cNvPr id="7" name="Picture 6">
            <a:extLst>
              <a:ext uri="{FF2B5EF4-FFF2-40B4-BE49-F238E27FC236}">
                <a16:creationId xmlns:a16="http://schemas.microsoft.com/office/drawing/2014/main" id="{6C213CB5-2F39-A627-9159-E008CC93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FCEF5E47-2612-35C4-B80F-D273AC03C9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8892E83-80F4-FC94-77B3-FBD8B8CA2875}"/>
              </a:ext>
            </a:extLst>
          </p:cNvPr>
          <p:cNvPicPr>
            <a:picLocks noChangeAspect="1"/>
          </p:cNvPicPr>
          <p:nvPr/>
        </p:nvPicPr>
        <p:blipFill>
          <a:blip r:embed="rId5"/>
          <a:stretch>
            <a:fillRect/>
          </a:stretch>
        </p:blipFill>
        <p:spPr>
          <a:xfrm>
            <a:off x="2327053" y="0"/>
            <a:ext cx="6899243" cy="6823241"/>
          </a:xfrm>
          <a:prstGeom prst="rect">
            <a:avLst/>
          </a:prstGeom>
        </p:spPr>
      </p:pic>
    </p:spTree>
    <p:extLst>
      <p:ext uri="{BB962C8B-B14F-4D97-AF65-F5344CB8AC3E}">
        <p14:creationId xmlns:p14="http://schemas.microsoft.com/office/powerpoint/2010/main" val="28692198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AB3D73-D33A-07CF-CFC6-C12D69203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B4AA4-30C7-8861-64E8-6B7377F8FBFD}"/>
              </a:ext>
            </a:extLst>
          </p:cNvPr>
          <p:cNvSpPr>
            <a:spLocks noGrp="1"/>
          </p:cNvSpPr>
          <p:nvPr>
            <p:ph type="ctrTitle"/>
          </p:nvPr>
        </p:nvSpPr>
        <p:spPr>
          <a:xfrm>
            <a:off x="1523999" y="494450"/>
            <a:ext cx="9144000" cy="1077140"/>
          </a:xfrm>
        </p:spPr>
        <p:txBody>
          <a:bodyPr anchor="t">
            <a:normAutofit/>
          </a:bodyPr>
          <a:lstStyle/>
          <a:p>
            <a:r>
              <a:rPr lang="en-US" sz="4400" dirty="0">
                <a:solidFill>
                  <a:srgbClr val="00529B"/>
                </a:solidFill>
              </a:rPr>
              <a:t>Registration Details</a:t>
            </a:r>
          </a:p>
        </p:txBody>
      </p:sp>
      <p:pic>
        <p:nvPicPr>
          <p:cNvPr id="7" name="Picture 6">
            <a:extLst>
              <a:ext uri="{FF2B5EF4-FFF2-40B4-BE49-F238E27FC236}">
                <a16:creationId xmlns:a16="http://schemas.microsoft.com/office/drawing/2014/main" id="{52F46D1D-6D7F-B962-448C-82365DE8D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C315F679-1615-A0F1-603A-5C76EB035C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C3962A8E-C698-FCDD-7904-61F2A4A15014}"/>
              </a:ext>
            </a:extLst>
          </p:cNvPr>
          <p:cNvSpPr txBox="1">
            <a:spLocks/>
          </p:cNvSpPr>
          <p:nvPr/>
        </p:nvSpPr>
        <p:spPr>
          <a:xfrm>
            <a:off x="1636814" y="1175418"/>
            <a:ext cx="8918369" cy="4574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Make sure to save time &amp;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register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your booth staff in advance! Log-in credentials have been sent to the primary contact per your contract.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Exhibitors get a base allotment of (3) badges for booking space, plus (1) for every 100 square feet of space booked. For example, a 10x10 exhibitor gets (4) total badges while a 10x20 exhibitor gets (5), 10x30 exhibitor gets (6), etc.</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are in need of assistance with the registration process, you can contact our registration team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hlinkClick r:id="rId6"/>
              </a:rPr>
              <a:t>info@summitoftheamericas.org</a:t>
            </a: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29868"/>
      </p:ext>
    </p:extLst>
  </p:cSld>
  <p:clrMapOvr>
    <a:masterClrMapping/>
  </p:clrMapOvr>
  <p:transition spd="slow"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2FBBDF-F988-3D54-2A0A-4614E7F15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DBC7C-3250-63C4-B7C8-98E2E3236DFD}"/>
              </a:ext>
            </a:extLst>
          </p:cNvPr>
          <p:cNvSpPr>
            <a:spLocks noGrp="1"/>
          </p:cNvSpPr>
          <p:nvPr>
            <p:ph type="ctrTitle"/>
          </p:nvPr>
        </p:nvSpPr>
        <p:spPr>
          <a:xfrm>
            <a:off x="1523999" y="494450"/>
            <a:ext cx="9144000" cy="1077140"/>
          </a:xfrm>
        </p:spPr>
        <p:txBody>
          <a:bodyPr anchor="t">
            <a:normAutofit/>
          </a:bodyPr>
          <a:lstStyle/>
          <a:p>
            <a:r>
              <a:rPr lang="en-US" sz="4400" dirty="0">
                <a:solidFill>
                  <a:srgbClr val="00529B"/>
                </a:solidFill>
              </a:rPr>
              <a:t>Housing Details</a:t>
            </a:r>
          </a:p>
        </p:txBody>
      </p:sp>
      <p:pic>
        <p:nvPicPr>
          <p:cNvPr id="7" name="Picture 6">
            <a:extLst>
              <a:ext uri="{FF2B5EF4-FFF2-40B4-BE49-F238E27FC236}">
                <a16:creationId xmlns:a16="http://schemas.microsoft.com/office/drawing/2014/main" id="{1BBCE02B-01E4-8E3B-8306-47FA88750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EF8EE35E-5E4D-96B2-02D0-C2753D825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01E5A858-F37B-3F9C-27C7-CCA23DB5A1C8}"/>
              </a:ext>
            </a:extLst>
          </p:cNvPr>
          <p:cNvSpPr txBox="1">
            <a:spLocks/>
          </p:cNvSpPr>
          <p:nvPr/>
        </p:nvSpPr>
        <p:spPr>
          <a:xfrm>
            <a:off x="1749630" y="1571590"/>
            <a:ext cx="8918369" cy="4574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05255" lvl="1" algn="l" defTabSz="609630">
              <a:lnSpc>
                <a:spcPts val="2661"/>
              </a:lnSpc>
              <a:spcBef>
                <a:spcPts val="0"/>
              </a:spcBef>
              <a:defRPr/>
            </a:pPr>
            <a:r>
              <a:rPr lang="en-US" sz="3200" dirty="0">
                <a:solidFill>
                  <a:prstClr val="black"/>
                </a:solidFill>
                <a:cs typeface="Rubik" panose="020B0604020202020204" charset="-79"/>
              </a:rPr>
              <a:t>Summit 2026 housing is closed. To change or cancel your reservation, please contact the hotel directly.</a:t>
            </a:r>
          </a:p>
          <a:p>
            <a:pPr marL="205255" lvl="1" algn="l" defTabSz="609630">
              <a:lnSpc>
                <a:spcPts val="2661"/>
              </a:lnSpc>
              <a:spcBef>
                <a:spcPts val="0"/>
              </a:spcBef>
              <a:defRPr/>
            </a:pPr>
            <a:endParaRPr lang="en-US" sz="3200" dirty="0">
              <a:solidFill>
                <a:prstClr val="black"/>
              </a:solidFill>
              <a:cs typeface="Rubik" panose="020B0604020202020204" charset="-79"/>
            </a:endParaRPr>
          </a:p>
          <a:p>
            <a:pPr marL="205255" lvl="1" algn="l" defTabSz="609630">
              <a:lnSpc>
                <a:spcPts val="2661"/>
              </a:lnSpc>
              <a:spcBef>
                <a:spcPts val="0"/>
              </a:spcBef>
              <a:defRPr/>
            </a:pPr>
            <a:r>
              <a:rPr lang="en-US" sz="3200" dirty="0">
                <a:solidFill>
                  <a:prstClr val="black"/>
                </a:solidFill>
                <a:cs typeface="Rubik" panose="020B0604020202020204" charset="-79"/>
              </a:rPr>
              <a:t>For any alternative housing needs, we recommend contacting these nearby hotels </a:t>
            </a:r>
            <a:r>
              <a:rPr lang="en-US" sz="3200" dirty="0">
                <a:solidFill>
                  <a:prstClr val="black"/>
                </a:solidFill>
                <a:cs typeface="Rubik" panose="020B0604020202020204" charset="-79"/>
                <a:hlinkClick r:id="rId5"/>
              </a:rPr>
              <a:t>here.  </a:t>
            </a:r>
            <a:endParaRPr lang="en-US" sz="3200" dirty="0">
              <a:solidFill>
                <a:prstClr val="black"/>
              </a:solidFill>
              <a:cs typeface="Rubik" panose="020B0604020202020204" charset="-79"/>
            </a:endParaRPr>
          </a:p>
          <a:p>
            <a:pPr marL="205255" lvl="1" algn="l" defTabSz="609630">
              <a:lnSpc>
                <a:spcPts val="2661"/>
              </a:lnSpc>
              <a:spcBef>
                <a:spcPts val="0"/>
              </a:spcBef>
              <a:defRPr/>
            </a:pPr>
            <a:endParaRPr lang="en-US" sz="2400" dirty="0">
              <a:solidFill>
                <a:prstClr val="black"/>
              </a:solidFill>
              <a:cs typeface="Rubik" panose="020B0604020202020204" charset="-79"/>
            </a:endParaRPr>
          </a:p>
          <a:p>
            <a:pPr marL="342900" indent="-342900" algn="l">
              <a:buFont typeface="Arial" panose="020B0604020202020204" pitchFamily="34" charset="0"/>
              <a:buChar char="•"/>
              <a:defRPr/>
            </a:pPr>
            <a:endParaRPr lang="en-US" sz="36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738564"/>
      </p:ext>
    </p:extLst>
  </p:cSld>
  <p:clrMapOvr>
    <a:masterClrMapping/>
  </p:clrMapOvr>
  <p:transition spd="slow"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CBEBB2-F370-3AC5-DC36-4E8B0B363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BA042-07A9-9142-2415-2B428E81FBB8}"/>
              </a:ext>
            </a:extLst>
          </p:cNvPr>
          <p:cNvSpPr>
            <a:spLocks noGrp="1"/>
          </p:cNvSpPr>
          <p:nvPr>
            <p:ph type="ctrTitle"/>
          </p:nvPr>
        </p:nvSpPr>
        <p:spPr>
          <a:xfrm>
            <a:off x="1523999" y="494450"/>
            <a:ext cx="9144000" cy="1077140"/>
          </a:xfrm>
        </p:spPr>
        <p:txBody>
          <a:bodyPr anchor="t">
            <a:normAutofit/>
          </a:bodyPr>
          <a:lstStyle/>
          <a:p>
            <a:r>
              <a:rPr lang="en-US" sz="4400" dirty="0">
                <a:solidFill>
                  <a:srgbClr val="00529B"/>
                </a:solidFill>
              </a:rPr>
              <a:t>Wi-Fi Information</a:t>
            </a:r>
          </a:p>
        </p:txBody>
      </p:sp>
      <p:pic>
        <p:nvPicPr>
          <p:cNvPr id="7" name="Picture 6">
            <a:extLst>
              <a:ext uri="{FF2B5EF4-FFF2-40B4-BE49-F238E27FC236}">
                <a16:creationId xmlns:a16="http://schemas.microsoft.com/office/drawing/2014/main" id="{5DE3ED03-0E6F-C805-0A2E-7778CFD28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B99BF77F-F065-6ADD-190B-89AC633E9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27084B02-A11C-BF7E-EBFA-6D7B071251E8}"/>
              </a:ext>
            </a:extLst>
          </p:cNvPr>
          <p:cNvSpPr txBox="1">
            <a:spLocks/>
          </p:cNvSpPr>
          <p:nvPr/>
        </p:nvSpPr>
        <p:spPr>
          <a:xfrm>
            <a:off x="1636814" y="1652957"/>
            <a:ext cx="8918369" cy="4574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05255" lvl="1" algn="l" defTabSz="609630">
              <a:lnSpc>
                <a:spcPts val="2661"/>
              </a:lnSpc>
              <a:spcBef>
                <a:spcPts val="0"/>
              </a:spcBef>
              <a:defRPr/>
            </a:pPr>
            <a:r>
              <a:rPr lang="en-US" sz="3200" dirty="0">
                <a:solidFill>
                  <a:prstClr val="black"/>
                </a:solidFill>
                <a:cs typeface="Rubik" panose="020B0604020202020204" charset="-79"/>
              </a:rPr>
              <a:t>Network Name: Summit2026  </a:t>
            </a:r>
          </a:p>
          <a:p>
            <a:pPr marL="205255" lvl="1" algn="l" defTabSz="609630">
              <a:lnSpc>
                <a:spcPts val="2661"/>
              </a:lnSpc>
              <a:spcBef>
                <a:spcPts val="0"/>
              </a:spcBef>
              <a:defRPr/>
            </a:pPr>
            <a:endParaRPr lang="en-US" sz="3200" dirty="0">
              <a:solidFill>
                <a:prstClr val="black"/>
              </a:solidFill>
              <a:cs typeface="Rubik" panose="020B0604020202020204" charset="-79"/>
            </a:endParaRPr>
          </a:p>
          <a:p>
            <a:pPr marL="205255" lvl="1" algn="l" defTabSz="609630">
              <a:lnSpc>
                <a:spcPts val="2661"/>
              </a:lnSpc>
              <a:spcBef>
                <a:spcPts val="0"/>
              </a:spcBef>
              <a:defRPr/>
            </a:pPr>
            <a:r>
              <a:rPr lang="en-US" sz="3200" dirty="0">
                <a:solidFill>
                  <a:prstClr val="black"/>
                </a:solidFill>
                <a:cs typeface="Rubik" panose="020B0604020202020204" charset="-79"/>
              </a:rPr>
              <a:t>Password: Avolta2026</a:t>
            </a:r>
          </a:p>
          <a:p>
            <a:pPr marL="205255" lvl="1" algn="l" defTabSz="609630">
              <a:lnSpc>
                <a:spcPts val="2661"/>
              </a:lnSpc>
              <a:spcBef>
                <a:spcPts val="0"/>
              </a:spcBef>
              <a:defRPr/>
            </a:pPr>
            <a:endParaRPr lang="en-US" sz="3200" dirty="0">
              <a:solidFill>
                <a:prstClr val="black"/>
              </a:solidFill>
              <a:cs typeface="Rubik" panose="020B0604020202020204" charset="-79"/>
            </a:endParaRPr>
          </a:p>
          <a:p>
            <a:pPr marL="205255" lvl="1" algn="l" defTabSz="609630">
              <a:lnSpc>
                <a:spcPts val="2661"/>
              </a:lnSpc>
              <a:spcBef>
                <a:spcPts val="0"/>
              </a:spcBef>
              <a:defRPr/>
            </a:pPr>
            <a:r>
              <a:rPr lang="en-US" sz="3200" dirty="0">
                <a:solidFill>
                  <a:prstClr val="black"/>
                </a:solidFill>
                <a:cs typeface="Rubik" panose="020B0604020202020204" charset="-79"/>
              </a:rPr>
              <a:t>(case sensitive) </a:t>
            </a:r>
          </a:p>
          <a:p>
            <a:pPr marL="205255" lvl="1" algn="l" defTabSz="609630">
              <a:lnSpc>
                <a:spcPts val="2661"/>
              </a:lnSpc>
              <a:spcBef>
                <a:spcPts val="0"/>
              </a:spcBef>
              <a:defRPr/>
            </a:pPr>
            <a:endParaRPr lang="en-US" sz="3200" dirty="0">
              <a:solidFill>
                <a:prstClr val="black"/>
              </a:solidFill>
              <a:cs typeface="Rubik" panose="020B0604020202020204" charset="-79"/>
            </a:endParaRPr>
          </a:p>
          <a:p>
            <a:pPr marL="205255" lvl="1" algn="l" defTabSz="609630">
              <a:lnSpc>
                <a:spcPts val="2661"/>
              </a:lnSpc>
              <a:spcBef>
                <a:spcPts val="0"/>
              </a:spcBef>
              <a:defRPr/>
            </a:pPr>
            <a:endParaRPr lang="en-US" sz="3200" dirty="0">
              <a:solidFill>
                <a:prstClr val="black"/>
              </a:solidFill>
              <a:cs typeface="Rubik" panose="020B0604020202020204" charset="-79"/>
            </a:endParaRPr>
          </a:p>
          <a:p>
            <a:pPr marL="205255" lvl="1" algn="l" defTabSz="609630">
              <a:lnSpc>
                <a:spcPts val="2661"/>
              </a:lnSpc>
              <a:spcBef>
                <a:spcPts val="0"/>
              </a:spcBef>
              <a:defRPr/>
            </a:pPr>
            <a:r>
              <a:rPr lang="en-US" sz="3200" dirty="0">
                <a:solidFill>
                  <a:prstClr val="black"/>
                </a:solidFill>
                <a:cs typeface="Rubik" panose="020B0604020202020204" charset="-79"/>
              </a:rPr>
              <a:t>Sponsored by </a:t>
            </a:r>
          </a:p>
          <a:p>
            <a:pPr marL="205255" lvl="1" algn="l" defTabSz="609630">
              <a:lnSpc>
                <a:spcPts val="2661"/>
              </a:lnSpc>
              <a:spcBef>
                <a:spcPts val="0"/>
              </a:spcBef>
              <a:defRPr/>
            </a:pPr>
            <a:endParaRPr lang="en-US" sz="2400" dirty="0">
              <a:solidFill>
                <a:prstClr val="black"/>
              </a:solidFill>
              <a:cs typeface="Rubik" panose="020B0604020202020204" charset="-79"/>
            </a:endParaRPr>
          </a:p>
          <a:p>
            <a:pPr marL="342900" indent="-342900" algn="l">
              <a:buFont typeface="Arial" panose="020B0604020202020204" pitchFamily="34" charset="0"/>
              <a:buChar char="•"/>
              <a:defRPr/>
            </a:pPr>
            <a:endParaRPr lang="en-US" sz="36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81F14F3-1401-9893-3D50-6812C1575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960" y="3616365"/>
            <a:ext cx="4069080" cy="1220552"/>
          </a:xfrm>
          <a:prstGeom prst="rect">
            <a:avLst/>
          </a:prstGeom>
        </p:spPr>
      </p:pic>
    </p:spTree>
    <p:extLst>
      <p:ext uri="{BB962C8B-B14F-4D97-AF65-F5344CB8AC3E}">
        <p14:creationId xmlns:p14="http://schemas.microsoft.com/office/powerpoint/2010/main" val="3422898699"/>
      </p:ext>
    </p:extLst>
  </p:cSld>
  <p:clrMapOvr>
    <a:masterClrMapping/>
  </p:clrMapOvr>
  <p:transition spd="slow"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BA7E1E-5F21-088B-D39C-B6BC93F3A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21134-8F69-F491-4531-93C1A198C4F2}"/>
              </a:ext>
            </a:extLst>
          </p:cNvPr>
          <p:cNvSpPr>
            <a:spLocks noGrp="1"/>
          </p:cNvSpPr>
          <p:nvPr>
            <p:ph type="ctrTitle"/>
          </p:nvPr>
        </p:nvSpPr>
        <p:spPr>
          <a:xfrm>
            <a:off x="1524000" y="288685"/>
            <a:ext cx="9144000" cy="1077140"/>
          </a:xfrm>
        </p:spPr>
        <p:txBody>
          <a:bodyPr anchor="t">
            <a:normAutofit/>
          </a:bodyPr>
          <a:lstStyle/>
          <a:p>
            <a:r>
              <a:rPr lang="en-US" sz="4400" dirty="0">
                <a:solidFill>
                  <a:srgbClr val="00529B"/>
                </a:solidFill>
              </a:rPr>
              <a:t>Mobile App </a:t>
            </a:r>
          </a:p>
        </p:txBody>
      </p:sp>
      <p:pic>
        <p:nvPicPr>
          <p:cNvPr id="7" name="Picture 6">
            <a:extLst>
              <a:ext uri="{FF2B5EF4-FFF2-40B4-BE49-F238E27FC236}">
                <a16:creationId xmlns:a16="http://schemas.microsoft.com/office/drawing/2014/main" id="{A3FDF9B9-6F3B-2E4C-A8AF-40E5FBDE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3353"/>
            <a:ext cx="12192000" cy="1507253"/>
          </a:xfrm>
          <a:prstGeom prst="rect">
            <a:avLst/>
          </a:prstGeom>
        </p:spPr>
      </p:pic>
      <p:pic>
        <p:nvPicPr>
          <p:cNvPr id="10" name="Picture 9" descr="A logo on a card&#10;&#10;AI-generated content may be incorrect.">
            <a:extLst>
              <a:ext uri="{FF2B5EF4-FFF2-40B4-BE49-F238E27FC236}">
                <a16:creationId xmlns:a16="http://schemas.microsoft.com/office/drawing/2014/main" id="{DB171790-7CA2-BC2E-CC76-220E2C2EF6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4" t="3148" r="7408" b="4814"/>
          <a:stretch>
            <a:fillRect/>
          </a:stretch>
        </p:blipFill>
        <p:spPr bwMode="auto">
          <a:xfrm>
            <a:off x="10788950" y="278354"/>
            <a:ext cx="992604" cy="1008843"/>
          </a:xfrm>
          <a:prstGeom prst="flowChartConnector">
            <a:avLst/>
          </a:prstGeom>
          <a:ln>
            <a:noFill/>
          </a:ln>
          <a:extLst>
            <a:ext uri="{53640926-AAD7-44D8-BBD7-CCE9431645EC}">
              <a14:shadowObscured xmlns:a14="http://schemas.microsoft.com/office/drawing/2010/main"/>
            </a:ext>
          </a:extLst>
        </p:spPr>
      </p:pic>
      <p:sp>
        <p:nvSpPr>
          <p:cNvPr id="3" name="Subtitle 2">
            <a:extLst>
              <a:ext uri="{FF2B5EF4-FFF2-40B4-BE49-F238E27FC236}">
                <a16:creationId xmlns:a16="http://schemas.microsoft.com/office/drawing/2014/main" id="{F8E07A21-9845-D24B-CF4D-2E89BE0FFFE7}"/>
              </a:ext>
            </a:extLst>
          </p:cNvPr>
          <p:cNvSpPr txBox="1">
            <a:spLocks/>
          </p:cNvSpPr>
          <p:nvPr/>
        </p:nvSpPr>
        <p:spPr>
          <a:xfrm>
            <a:off x="1173559" y="1085235"/>
            <a:ext cx="7924722" cy="47544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62455" lvl="1"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Download the official Summit mobile app today in the Apple App Store or Google Play Store – Sponsored by Cosper Distribution </a:t>
            </a:r>
          </a:p>
          <a:p>
            <a:pPr marL="662455" lvl="1"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Plan your personalized agenda, see who's attending, and network with fellow attendees all through this year’s mobile app. Get a head start and maximize every moment at this year’s Summit.</a:t>
            </a:r>
          </a:p>
          <a:p>
            <a:pPr marL="662455" lvl="1"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How to Download &amp; Login </a:t>
            </a:r>
          </a:p>
          <a:p>
            <a:pPr marL="1119655" lvl="2"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Scan the QR code </a:t>
            </a:r>
          </a:p>
          <a:p>
            <a:pPr marL="1119655" lvl="2"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Launch the app &amp; search “IAADFS” </a:t>
            </a:r>
          </a:p>
          <a:p>
            <a:pPr marL="1119655" lvl="2" indent="-457200" algn="l" defTabSz="609630">
              <a:lnSpc>
                <a:spcPts val="2661"/>
              </a:lnSpc>
              <a:spcBef>
                <a:spcPts val="0"/>
              </a:spcBef>
              <a:buFont typeface="Arial" panose="020B0604020202020204" pitchFamily="34" charset="0"/>
              <a:buChar char="•"/>
              <a:defRPr/>
            </a:pPr>
            <a:r>
              <a:rPr lang="en-US" sz="2200" dirty="0">
                <a:solidFill>
                  <a:prstClr val="black"/>
                </a:solidFill>
                <a:cs typeface="Rubik" panose="020B0604020202020204" charset="-79"/>
              </a:rPr>
              <a:t>Login with the email address that was used to register for the Summit. </a:t>
            </a:r>
          </a:p>
          <a:p>
            <a:pPr marL="662455" lvl="2" algn="l" defTabSz="609630">
              <a:lnSpc>
                <a:spcPts val="2661"/>
              </a:lnSpc>
              <a:spcBef>
                <a:spcPts val="0"/>
              </a:spcBef>
              <a:defRPr/>
            </a:pPr>
            <a:endParaRPr lang="en-US" sz="2200" dirty="0">
              <a:solidFill>
                <a:prstClr val="black"/>
              </a:solidFill>
              <a:cs typeface="Rubik" panose="020B0604020202020204" charset="-79"/>
            </a:endParaRPr>
          </a:p>
          <a:p>
            <a:pPr marL="342900" indent="-342900" algn="l">
              <a:buFont typeface="Arial" panose="020B0604020202020204" pitchFamily="34" charset="0"/>
              <a:buChar char="•"/>
              <a:defRPr/>
            </a:pPr>
            <a:endParaRPr lang="en-US" sz="3600" dirty="0">
              <a:solidFill>
                <a:prstClr val="black"/>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7B752ED-DDF5-AB78-DA08-225C7E4C4CDF}"/>
              </a:ext>
            </a:extLst>
          </p:cNvPr>
          <p:cNvPicPr>
            <a:picLocks noChangeAspect="1"/>
          </p:cNvPicPr>
          <p:nvPr/>
        </p:nvPicPr>
        <p:blipFill>
          <a:blip r:embed="rId5"/>
          <a:stretch>
            <a:fillRect/>
          </a:stretch>
        </p:blipFill>
        <p:spPr>
          <a:xfrm>
            <a:off x="9226138" y="1542831"/>
            <a:ext cx="2555416" cy="2555416"/>
          </a:xfrm>
          <a:prstGeom prst="rect">
            <a:avLst/>
          </a:prstGeom>
        </p:spPr>
      </p:pic>
      <p:pic>
        <p:nvPicPr>
          <p:cNvPr id="9" name="Picture 8">
            <a:extLst>
              <a:ext uri="{FF2B5EF4-FFF2-40B4-BE49-F238E27FC236}">
                <a16:creationId xmlns:a16="http://schemas.microsoft.com/office/drawing/2014/main" id="{9830C96E-81E2-31F6-6178-AA6B18D1F44F}"/>
              </a:ext>
            </a:extLst>
          </p:cNvPr>
          <p:cNvPicPr>
            <a:picLocks noChangeAspect="1"/>
          </p:cNvPicPr>
          <p:nvPr/>
        </p:nvPicPr>
        <p:blipFill>
          <a:blip r:embed="rId6"/>
          <a:stretch>
            <a:fillRect/>
          </a:stretch>
        </p:blipFill>
        <p:spPr>
          <a:xfrm>
            <a:off x="9212269" y="3888955"/>
            <a:ext cx="2529661" cy="929852"/>
          </a:xfrm>
          <a:prstGeom prst="rect">
            <a:avLst/>
          </a:prstGeom>
        </p:spPr>
      </p:pic>
    </p:spTree>
    <p:extLst>
      <p:ext uri="{BB962C8B-B14F-4D97-AF65-F5344CB8AC3E}">
        <p14:creationId xmlns:p14="http://schemas.microsoft.com/office/powerpoint/2010/main" val="3715058307"/>
      </p:ext>
    </p:extLst>
  </p:cSld>
  <p:clrMapOvr>
    <a:masterClrMapping/>
  </p:clrMapOvr>
  <p:transition spd="slow" advTm="5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1439</TotalTime>
  <Words>1284</Words>
  <Application>Microsoft Office PowerPoint</Application>
  <PresentationFormat>Widescreen</PresentationFormat>
  <Paragraphs>165</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Aptos</vt:lpstr>
      <vt:lpstr>Aptos Display</vt:lpstr>
      <vt:lpstr>Arial</vt:lpstr>
      <vt:lpstr>Calibri</vt:lpstr>
      <vt:lpstr>Calibri Light</vt:lpstr>
      <vt:lpstr>Rubik</vt:lpstr>
      <vt:lpstr>Office Theme</vt:lpstr>
      <vt:lpstr>1_Office Theme</vt:lpstr>
      <vt:lpstr>2_Office Theme</vt:lpstr>
      <vt:lpstr>2026 Summit of the Americas Webinar #3 – Pre-Show Details</vt:lpstr>
      <vt:lpstr>Webinar Housekeeping Notes</vt:lpstr>
      <vt:lpstr>Agenda </vt:lpstr>
      <vt:lpstr>Dates &amp; Location </vt:lpstr>
      <vt:lpstr>Event Map </vt:lpstr>
      <vt:lpstr>Registration Details</vt:lpstr>
      <vt:lpstr>Housing Details</vt:lpstr>
      <vt:lpstr>Wi-Fi Information</vt:lpstr>
      <vt:lpstr>Mobile App </vt:lpstr>
      <vt:lpstr>Schedule Review </vt:lpstr>
      <vt:lpstr>Networking Opportunities</vt:lpstr>
      <vt:lpstr>Booth Package Inclusions &amp; Exclusions </vt:lpstr>
      <vt:lpstr>Last Minute Orders with Fern?</vt:lpstr>
      <vt:lpstr>Shipping Details </vt:lpstr>
      <vt:lpstr>Shipping Details </vt:lpstr>
      <vt:lpstr>Exhibitor Appointed Contractors</vt:lpstr>
      <vt:lpstr>Alcohol Sampling Reminder</vt:lpstr>
      <vt:lpstr>Attendee Lists</vt:lpstr>
      <vt:lpstr>Promote your Presence! </vt:lpstr>
      <vt:lpstr>LIVE Q&amp;A With Our Team</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Jessie Nork</dc:creator>
  <cp:lastModifiedBy>Kelsey Kwasniak</cp:lastModifiedBy>
  <cp:revision>13</cp:revision>
  <dcterms:created xsi:type="dcterms:W3CDTF">2026-03-11T20:34:00Z</dcterms:created>
  <dcterms:modified xsi:type="dcterms:W3CDTF">2026-03-19T14:29:28Z</dcterms:modified>
</cp:coreProperties>
</file>